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4" r:id="rId2"/>
  </p:sldMasterIdLst>
  <p:notesMasterIdLst>
    <p:notesMasterId r:id="rId51"/>
  </p:notesMasterIdLst>
  <p:handoutMasterIdLst>
    <p:handoutMasterId r:id="rId52"/>
  </p:handoutMasterIdLst>
  <p:sldIdLst>
    <p:sldId id="383" r:id="rId3"/>
    <p:sldId id="379" r:id="rId4"/>
    <p:sldId id="329" r:id="rId5"/>
    <p:sldId id="361" r:id="rId6"/>
    <p:sldId id="384" r:id="rId7"/>
    <p:sldId id="283" r:id="rId8"/>
    <p:sldId id="362" r:id="rId9"/>
    <p:sldId id="436" r:id="rId10"/>
    <p:sldId id="381" r:id="rId11"/>
    <p:sldId id="440" r:id="rId12"/>
    <p:sldId id="385" r:id="rId13"/>
    <p:sldId id="430" r:id="rId14"/>
    <p:sldId id="394" r:id="rId15"/>
    <p:sldId id="413" r:id="rId16"/>
    <p:sldId id="414" r:id="rId17"/>
    <p:sldId id="415" r:id="rId18"/>
    <p:sldId id="416" r:id="rId19"/>
    <p:sldId id="417" r:id="rId20"/>
    <p:sldId id="418" r:id="rId21"/>
    <p:sldId id="419" r:id="rId22"/>
    <p:sldId id="431" r:id="rId23"/>
    <p:sldId id="393" r:id="rId24"/>
    <p:sldId id="449" r:id="rId25"/>
    <p:sldId id="439" r:id="rId26"/>
    <p:sldId id="387" r:id="rId27"/>
    <p:sldId id="437" r:id="rId28"/>
    <p:sldId id="421" r:id="rId29"/>
    <p:sldId id="422" r:id="rId30"/>
    <p:sldId id="433" r:id="rId31"/>
    <p:sldId id="438" r:id="rId32"/>
    <p:sldId id="447" r:id="rId33"/>
    <p:sldId id="432" r:id="rId34"/>
    <p:sldId id="441" r:id="rId35"/>
    <p:sldId id="423" r:id="rId36"/>
    <p:sldId id="442" r:id="rId37"/>
    <p:sldId id="398" r:id="rId38"/>
    <p:sldId id="403" r:id="rId39"/>
    <p:sldId id="444" r:id="rId40"/>
    <p:sldId id="399" r:id="rId41"/>
    <p:sldId id="445" r:id="rId42"/>
    <p:sldId id="400" r:id="rId43"/>
    <p:sldId id="401" r:id="rId44"/>
    <p:sldId id="424" r:id="rId45"/>
    <p:sldId id="446" r:id="rId46"/>
    <p:sldId id="426" r:id="rId47"/>
    <p:sldId id="427" r:id="rId48"/>
    <p:sldId id="404" r:id="rId49"/>
    <p:sldId id="378" r:id="rId50"/>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STARTERS" id="{ACC24B29-0CC7-491A-A98A-CF7CBDBE501E}">
          <p14:sldIdLst>
            <p14:sldId id="383"/>
            <p14:sldId id="379"/>
            <p14:sldId id="329"/>
            <p14:sldId id="361"/>
            <p14:sldId id="384"/>
            <p14:sldId id="283"/>
            <p14:sldId id="362"/>
            <p14:sldId id="436"/>
            <p14:sldId id="381"/>
            <p14:sldId id="440"/>
            <p14:sldId id="385"/>
            <p14:sldId id="430"/>
            <p14:sldId id="394"/>
            <p14:sldId id="413"/>
            <p14:sldId id="414"/>
            <p14:sldId id="415"/>
            <p14:sldId id="416"/>
            <p14:sldId id="417"/>
            <p14:sldId id="418"/>
            <p14:sldId id="419"/>
            <p14:sldId id="431"/>
            <p14:sldId id="393"/>
            <p14:sldId id="449"/>
            <p14:sldId id="439"/>
            <p14:sldId id="387"/>
            <p14:sldId id="437"/>
            <p14:sldId id="421"/>
            <p14:sldId id="422"/>
            <p14:sldId id="433"/>
            <p14:sldId id="438"/>
            <p14:sldId id="447"/>
            <p14:sldId id="432"/>
            <p14:sldId id="441"/>
            <p14:sldId id="423"/>
            <p14:sldId id="442"/>
            <p14:sldId id="398"/>
            <p14:sldId id="403"/>
            <p14:sldId id="444"/>
            <p14:sldId id="399"/>
            <p14:sldId id="445"/>
            <p14:sldId id="400"/>
            <p14:sldId id="401"/>
            <p14:sldId id="424"/>
            <p14:sldId id="446"/>
            <p14:sldId id="426"/>
            <p14:sldId id="427"/>
            <p14:sldId id="404"/>
          </p14:sldIdLst>
        </p14:section>
        <p14:section name="THANK YOU" id="{6CD91DAB-8EC3-4802-89E9-0F1C7022FB28}">
          <p14:sldIdLst>
            <p14:sldId id="3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0" autoAdjust="0"/>
    <p:restoredTop sz="98559" autoAdjust="0"/>
  </p:normalViewPr>
  <p:slideViewPr>
    <p:cSldViewPr snapToGrid="0">
      <p:cViewPr varScale="1">
        <p:scale>
          <a:sx n="72" d="100"/>
          <a:sy n="72" d="100"/>
        </p:scale>
        <p:origin x="432" y="96"/>
      </p:cViewPr>
      <p:guideLst>
        <p:guide orient="horz" pos="2160"/>
        <p:guide pos="3840"/>
      </p:guideLst>
    </p:cSldViewPr>
  </p:slideViewPr>
  <p:outlineViewPr>
    <p:cViewPr>
      <p:scale>
        <a:sx n="33" d="100"/>
        <a:sy n="33" d="100"/>
      </p:scale>
      <p:origin x="0" y="9540"/>
    </p:cViewPr>
  </p:outlineViewPr>
  <p:notesTextViewPr>
    <p:cViewPr>
      <p:scale>
        <a:sx n="1" d="1"/>
        <a:sy n="1" d="1"/>
      </p:scale>
      <p:origin x="0" y="0"/>
    </p:cViewPr>
  </p:notesTextViewPr>
  <p:sorterViewPr>
    <p:cViewPr>
      <p:scale>
        <a:sx n="108" d="100"/>
        <a:sy n="108" d="100"/>
      </p:scale>
      <p:origin x="0" y="-139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1/1/2020</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1/1/2020</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16</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37576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25</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32</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34</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1/1/2020 9:40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113757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hyperlink" Target="http://www.nealanalytics.com/neal-creative/templates/"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11"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ppt_x"/>
                                              </p:val>
                                            </p:tav>
                                            <p:tav tm="100000">
                                              <p:val>
                                                <p:strVal val="#ppt_x"/>
                                              </p:val>
                                            </p:tav>
                                          </p:tavLst>
                                        </p:anim>
                                        <p:anim calcmode="lin" valueType="num">
                                          <p:cBhvr additive="base">
                                            <p:cTn id="22" dur="75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32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ppt_x"/>
                                              </p:val>
                                            </p:tav>
                                            <p:tav tm="100000">
                                              <p:val>
                                                <p:strVal val="#ppt_x"/>
                                              </p:val>
                                            </p:tav>
                                          </p:tavLst>
                                        </p:anim>
                                        <p:anim calcmode="lin" valueType="num">
                                          <p:cBhvr additive="base">
                                            <p:cTn id="30"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14:bounceEnd="32000">
                                          <p:cBhvr additive="base">
                                            <p:cTn id="39"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6" grpId="0" animBg="1"/>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ppt_x"/>
                                              </p:val>
                                            </p:tav>
                                            <p:tav tm="100000">
                                              <p:val>
                                                <p:strVal val="#ppt_x"/>
                                              </p:val>
                                            </p:tav>
                                          </p:tavLst>
                                        </p:anim>
                                        <p:anim calcmode="lin" valueType="num">
                                          <p:cBhvr additive="base">
                                            <p:cTn id="22" dur="75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ppt_x"/>
                                              </p:val>
                                            </p:tav>
                                            <p:tav tm="100000">
                                              <p:val>
                                                <p:strVal val="#ppt_x"/>
                                              </p:val>
                                            </p:tav>
                                          </p:tavLst>
                                        </p:anim>
                                        <p:anim calcmode="lin" valueType="num">
                                          <p:cBhvr additive="base">
                                            <p:cTn id="30"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6" grpId="0" animBg="1"/>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446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699897" y="816950"/>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4211048081"/>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446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algn="ctr">
              <a:defRPr/>
            </a:pPr>
            <a:endParaRPr lang="en-US" kern="0">
              <a:solidFill>
                <a:srgbClr val="FFFFFF"/>
              </a:solidFill>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FFFFFF"/>
              </a:solidFill>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699897" y="816950"/>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352860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algn="ctr" defTabSz="457200">
              <a:defRPr/>
            </a:pPr>
            <a:endParaRPr lang="en-US" kern="0">
              <a:solidFill>
                <a:prstClr val="white"/>
              </a:solidFill>
              <a:latin typeface="Calibri"/>
            </a:endParaRPr>
          </a:p>
        </p:txBody>
      </p:sp>
    </p:spTree>
    <p:extLst>
      <p:ext uri="{BB962C8B-B14F-4D97-AF65-F5344CB8AC3E}">
        <p14:creationId xmlns:p14="http://schemas.microsoft.com/office/powerpoint/2010/main" val="696136163"/>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1275680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1297050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3680479" cy="134620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620397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rgbClr val="FFC000"/>
                </a:solidFill>
                <a:latin typeface="Arial Black" panose="020B0A04020102020204" pitchFamily="34" charset="0"/>
              </a:rPr>
              <a:t>“</a:t>
            </a:r>
            <a:endParaRPr lang="en-US" sz="2800" dirty="0">
              <a:solidFill>
                <a:srgbClr val="FFC000"/>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856686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0726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solidFill>
                  <a:srgbClr val="0074AF"/>
                </a:solidFill>
              </a:rPr>
              <a:pPr/>
              <a:t>‹#›</a:t>
            </a:fld>
            <a:endParaRPr lang="en-US">
              <a:solidFill>
                <a:srgbClr val="0074AF"/>
              </a:solidFill>
            </a:endParaRPr>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4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293491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2378072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3704833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11"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ppt_x"/>
                                              </p:val>
                                            </p:tav>
                                            <p:tav tm="100000">
                                              <p:val>
                                                <p:strVal val="#ppt_x"/>
                                              </p:val>
                                            </p:tav>
                                          </p:tavLst>
                                        </p:anim>
                                        <p:anim calcmode="lin" valueType="num">
                                          <p:cBhvr additive="base">
                                            <p:cTn id="22" dur="75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32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ppt_x"/>
                                              </p:val>
                                            </p:tav>
                                            <p:tav tm="100000">
                                              <p:val>
                                                <p:strVal val="#ppt_x"/>
                                              </p:val>
                                            </p:tav>
                                          </p:tavLst>
                                        </p:anim>
                                        <p:anim calcmode="lin" valueType="num">
                                          <p:cBhvr additive="base">
                                            <p:cTn id="30"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14:bounceEnd="32000">
                                          <p:cBhvr additive="base">
                                            <p:cTn id="39"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6" grpId="0" animBg="1"/>
          <p:bldP spid="18"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ppt_x"/>
                                              </p:val>
                                            </p:tav>
                                            <p:tav tm="100000">
                                              <p:val>
                                                <p:strVal val="#ppt_x"/>
                                              </p:val>
                                            </p:tav>
                                          </p:tavLst>
                                        </p:anim>
                                        <p:anim calcmode="lin" valueType="num">
                                          <p:cBhvr additive="base">
                                            <p:cTn id="22" dur="75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ppt_x"/>
                                              </p:val>
                                            </p:tav>
                                            <p:tav tm="100000">
                                              <p:val>
                                                <p:strVal val="#ppt_x"/>
                                              </p:val>
                                            </p:tav>
                                          </p:tavLst>
                                        </p:anim>
                                        <p:anim calcmode="lin" valueType="num">
                                          <p:cBhvr additive="base">
                                            <p:cTn id="30"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6" grpId="0" animBg="1"/>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2421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solidFill>
                  <a:srgbClr val="FFFFFF"/>
                </a:solidFill>
              </a:rPr>
              <a:pPr/>
              <a:t>‹#›</a:t>
            </a:fld>
            <a:endParaRPr lang="en-US">
              <a:solidFill>
                <a:srgbClr val="FFFFFF"/>
              </a:solidFill>
            </a:endParaRP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2569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775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606844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429124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912047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621836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1701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958935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B0F0"/>
                </a:solidFill>
              </a:rPr>
              <a:pPr/>
              <a:t>‹#›</a:t>
            </a:fld>
            <a:endParaRPr lang="en-US">
              <a:solidFill>
                <a:srgbClr val="00B0F0"/>
              </a:solidFill>
            </a:endParaRPr>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168865348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371179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271953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algn="ctr">
              <a:defRPr/>
            </a:pPr>
            <a:r>
              <a:rPr lang="en-US" sz="1050" kern="0" dirty="0">
                <a:solidFill>
                  <a:srgbClr val="000000"/>
                </a:solidFill>
              </a:rPr>
              <a:t>Neal Creative  | click &amp; </a:t>
            </a:r>
            <a:r>
              <a:rPr lang="en-US" sz="1050" b="1" kern="0" dirty="0">
                <a:solidFill>
                  <a:srgbClr val="000000"/>
                </a:solidFill>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a:defRPr/>
            </a:pPr>
            <a:r>
              <a:rPr lang="en-US" sz="1000" dirty="0">
                <a:solidFill>
                  <a:srgbClr val="000000"/>
                </a:solidFill>
              </a:rPr>
              <a:t>Neal Creative </a:t>
            </a:r>
            <a:r>
              <a:rPr lang="en-US" sz="900" dirty="0">
                <a:solidFill>
                  <a:srgbClr val="000000"/>
                </a:solidFill>
              </a:rPr>
              <a:t>©</a:t>
            </a:r>
            <a:r>
              <a:rPr lang="en-US" sz="1000" dirty="0">
                <a:solidFill>
                  <a:srgbClr val="000000"/>
                </a:solidFill>
              </a:rPr>
              <a:t> </a:t>
            </a:r>
            <a:endParaRPr lang="en-US" sz="1000" b="1" dirty="0">
              <a:solidFill>
                <a:srgbClr val="000000"/>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rgbClr val="000000">
                      <a:lumMod val="65000"/>
                      <a:lumOff val="35000"/>
                    </a:srgbClr>
                  </a:solidFill>
                </a:rPr>
                <a:t>TIP </a:t>
              </a:r>
              <a:r>
                <a:rPr lang="en-US" sz="900" dirty="0">
                  <a:solidFill>
                    <a:srgbClr val="000000">
                      <a:lumMod val="65000"/>
                      <a:lumOff val="35000"/>
                    </a:srgbClr>
                  </a:solidFill>
                  <a:latin typeface="Calibri" panose="020F0502020204030204" pitchFamily="34" charset="0"/>
                  <a:cs typeface="Calibri" panose="020F0502020204030204" pitchFamily="34" charset="0"/>
                </a:rPr>
                <a:t>│ Use the built-in c</a:t>
              </a:r>
              <a:r>
                <a:rPr lang="en-US" sz="900" dirty="0">
                  <a:solidFill>
                    <a:srgbClr val="000000">
                      <a:lumMod val="65000"/>
                      <a:lumOff val="35000"/>
                    </a:srgbClr>
                  </a:solidFill>
                </a:rPr>
                <a:t>olor palette with green and yellow for callouts and accents</a:t>
              </a:r>
            </a:p>
          </p:txBody>
        </p:sp>
      </p:grpSp>
    </p:spTree>
    <p:extLst>
      <p:ext uri="{BB962C8B-B14F-4D97-AF65-F5344CB8AC3E}">
        <p14:creationId xmlns:p14="http://schemas.microsoft.com/office/powerpoint/2010/main" val="2642944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1268364501"/>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a:defRPr/>
            </a:pPr>
            <a:r>
              <a:rPr lang="en-US" sz="1100" kern="0" dirty="0">
                <a:solidFill>
                  <a:srgbClr val="FFFFFF"/>
                </a:solidFill>
              </a:rPr>
              <a:t>Neal Creative  | click &amp; </a:t>
            </a:r>
            <a:r>
              <a:rPr lang="en-US" sz="1100" b="1" kern="0" dirty="0">
                <a:solidFill>
                  <a:srgbClr val="FFFFFF"/>
                </a:solidFill>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a:defRPr/>
            </a:pPr>
            <a:r>
              <a:rPr lang="en-US" sz="1000" dirty="0">
                <a:solidFill>
                  <a:srgbClr val="FFFFFF">
                    <a:lumMod val="75000"/>
                  </a:srgbClr>
                </a:solidFill>
              </a:rPr>
              <a:t>Neal Creative </a:t>
            </a:r>
            <a:r>
              <a:rPr lang="en-US" sz="900" dirty="0">
                <a:solidFill>
                  <a:srgbClr val="FFFFFF">
                    <a:lumMod val="75000"/>
                  </a:srgbClr>
                </a:solidFill>
              </a:rPr>
              <a:t>©</a:t>
            </a:r>
            <a:r>
              <a:rPr lang="en-US" sz="1000" dirty="0">
                <a:solidFill>
                  <a:srgbClr val="FFFFFF">
                    <a:lumMod val="75000"/>
                  </a:srgbClr>
                </a:solidFill>
              </a:rPr>
              <a:t> </a:t>
            </a:r>
            <a:endParaRPr lang="en-US" sz="1000" b="1" dirty="0">
              <a:solidFill>
                <a:srgbClr val="FFFFFF">
                  <a:lumMod val="75000"/>
                </a:srgbClr>
              </a:solidFill>
            </a:endParaRPr>
          </a:p>
        </p:txBody>
      </p:sp>
    </p:spTree>
    <p:extLst>
      <p:ext uri="{BB962C8B-B14F-4D97-AF65-F5344CB8AC3E}">
        <p14:creationId xmlns:p14="http://schemas.microsoft.com/office/powerpoint/2010/main" val="13033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3680479" cy="134620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58131807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CRET\Desktop\FYP I\serv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4" y="4253573"/>
            <a:ext cx="3366345"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400" dirty="0">
                <a:gradFill>
                  <a:gsLst>
                    <a:gs pos="0">
                      <a:srgbClr val="75D1FF">
                        <a:lumMod val="5000"/>
                        <a:lumOff val="95000"/>
                      </a:srgbClr>
                    </a:gs>
                    <a:gs pos="100000">
                      <a:srgbClr val="FFFFFF"/>
                    </a:gs>
                  </a:gsLst>
                  <a:lin ang="5400000" scaled="1"/>
                </a:gradFill>
              </a:rPr>
              <a:t>New Generation Web</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87847" y="2461199"/>
            <a:ext cx="8804365" cy="1311128"/>
          </a:xfrm>
        </p:spPr>
        <p:txBody>
          <a:bodyPr/>
          <a:lstStyle/>
          <a:p>
            <a:r>
              <a:rPr lang="en-US" dirty="0"/>
              <a:t>SNS</a:t>
            </a:r>
          </a:p>
        </p:txBody>
      </p:sp>
      <p:sp>
        <p:nvSpPr>
          <p:cNvPr id="8" name="Text Placeholder 7"/>
          <p:cNvSpPr>
            <a:spLocks noGrp="1"/>
          </p:cNvSpPr>
          <p:nvPr>
            <p:ph type="body" sz="quarter" idx="13"/>
          </p:nvPr>
        </p:nvSpPr>
        <p:spPr>
          <a:xfrm>
            <a:off x="1365250" y="3426486"/>
            <a:ext cx="9461500" cy="757130"/>
          </a:xfrm>
        </p:spPr>
        <p:txBody>
          <a:bodyPr/>
          <a:lstStyle/>
          <a:p>
            <a:r>
              <a:rPr lang="en-US" dirty="0"/>
              <a:t>Social Network using SOLID </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2" name="Rectangle 1">
            <a:extLst>
              <a:ext uri="{FF2B5EF4-FFF2-40B4-BE49-F238E27FC236}">
                <a16:creationId xmlns:a16="http://schemas.microsoft.com/office/drawing/2014/main" id="{6551D879-52A0-46FA-B61E-7033D7AA150A}"/>
              </a:ext>
            </a:extLst>
          </p:cNvPr>
          <p:cNvSpPr/>
          <p:nvPr/>
        </p:nvSpPr>
        <p:spPr>
          <a:xfrm>
            <a:off x="7066536" y="5034741"/>
            <a:ext cx="4386522" cy="369332"/>
          </a:xfrm>
          <a:prstGeom prst="rect">
            <a:avLst/>
          </a:prstGeom>
        </p:spPr>
        <p:txBody>
          <a:bodyPr wrap="none">
            <a:spAutoFit/>
          </a:bodyPr>
          <a:lstStyle/>
          <a:p>
            <a:pPr algn="ctr"/>
            <a:r>
              <a:rPr lang="en-US" i="1" dirty="0"/>
              <a:t>“You affect the world by what you browse”</a:t>
            </a:r>
            <a:endParaRPr lang="en-US" dirty="0"/>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00641E-B86B-4B04-9618-F290F97C9D41}"/>
              </a:ext>
            </a:extLst>
          </p:cNvPr>
          <p:cNvSpPr/>
          <p:nvPr/>
        </p:nvSpPr>
        <p:spPr>
          <a:xfrm>
            <a:off x="2542970" y="2721114"/>
            <a:ext cx="7106059" cy="923330"/>
          </a:xfrm>
          <a:prstGeom prst="rect">
            <a:avLst/>
          </a:prstGeom>
          <a:noFill/>
        </p:spPr>
        <p:txBody>
          <a:bodyPr wrap="square" lIns="91440" tIns="45720" rIns="91440" bIns="45720">
            <a:spAutoFit/>
          </a:bodyPr>
          <a:lstStyle/>
          <a:p>
            <a:pPr algn="ctr"/>
            <a:r>
              <a:rPr lang="en-US" sz="5400" b="1" dirty="0">
                <a:gradFill>
                  <a:gsLst>
                    <a:gs pos="15000">
                      <a:schemeClr val="bg1"/>
                    </a:gs>
                    <a:gs pos="47000">
                      <a:schemeClr val="bg1"/>
                    </a:gs>
                  </a:gsLst>
                  <a:lin ang="5400000" scaled="1"/>
                </a:gradFill>
              </a:rPr>
              <a:t>Requirements</a:t>
            </a:r>
            <a:endParaRPr lang="en-US" sz="4000" b="1" dirty="0">
              <a:gradFill>
                <a:gsLst>
                  <a:gs pos="15000">
                    <a:schemeClr val="bg1"/>
                  </a:gs>
                  <a:gs pos="47000">
                    <a:schemeClr val="bg1"/>
                  </a:gs>
                </a:gsLst>
                <a:lin ang="5400000" scaled="1"/>
              </a:gradFill>
            </a:endParaRPr>
          </a:p>
        </p:txBody>
      </p:sp>
    </p:spTree>
    <p:extLst>
      <p:ext uri="{BB962C8B-B14F-4D97-AF65-F5344CB8AC3E}">
        <p14:creationId xmlns:p14="http://schemas.microsoft.com/office/powerpoint/2010/main" val="655340630"/>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41847"/>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Features</a:t>
            </a:r>
          </a:p>
        </p:txBody>
      </p:sp>
      <p:graphicFrame>
        <p:nvGraphicFramePr>
          <p:cNvPr id="76" name="Table 7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1803617474"/>
              </p:ext>
            </p:extLst>
          </p:nvPr>
        </p:nvGraphicFramePr>
        <p:xfrm>
          <a:off x="475343" y="1727200"/>
          <a:ext cx="11328400" cy="4920795"/>
        </p:xfrm>
        <a:graphic>
          <a:graphicData uri="http://schemas.openxmlformats.org/drawingml/2006/table">
            <a:tbl>
              <a:tblPr firstRow="1" firstCol="1">
                <a:tableStyleId>{5C22544A-7EE6-4342-B048-85BDC9FD1C3A}</a:tableStyleId>
              </a:tblPr>
              <a:tblGrid>
                <a:gridCol w="1618343">
                  <a:extLst>
                    <a:ext uri="{9D8B030D-6E8A-4147-A177-3AD203B41FA5}">
                      <a16:colId xmlns:a16="http://schemas.microsoft.com/office/drawing/2014/main" val="1173992025"/>
                    </a:ext>
                  </a:extLst>
                </a:gridCol>
                <a:gridCol w="2768600">
                  <a:extLst>
                    <a:ext uri="{9D8B030D-6E8A-4147-A177-3AD203B41FA5}">
                      <a16:colId xmlns:a16="http://schemas.microsoft.com/office/drawing/2014/main" val="115202853"/>
                    </a:ext>
                  </a:extLst>
                </a:gridCol>
                <a:gridCol w="6941457">
                  <a:extLst>
                    <a:ext uri="{9D8B030D-6E8A-4147-A177-3AD203B41FA5}">
                      <a16:colId xmlns:a16="http://schemas.microsoft.com/office/drawing/2014/main" val="1136644251"/>
                    </a:ext>
                  </a:extLst>
                </a:gridCol>
              </a:tblGrid>
              <a:tr h="499637">
                <a:tc>
                  <a:txBody>
                    <a:bodyPr/>
                    <a:lstStyle/>
                    <a:p>
                      <a:pPr algn="ctr"/>
                      <a:r>
                        <a:rPr lang="en-ZA" sz="1800" b="1" kern="1200" dirty="0">
                          <a:solidFill>
                            <a:schemeClr val="bg1"/>
                          </a:solidFill>
                          <a:latin typeface="+mn-lt"/>
                          <a:ea typeface="+mn-ea"/>
                          <a:cs typeface="+mn-cs"/>
                        </a:rPr>
                        <a:t>Sr.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800" b="1"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800" b="1" kern="1200" dirty="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1057276">
                <a:tc>
                  <a:txBody>
                    <a:bodyPr/>
                    <a:lstStyle/>
                    <a:p>
                      <a:pPr algn="ctr"/>
                      <a:r>
                        <a:rPr lang="en-ZA" sz="1600" b="0" i="0" dirty="0">
                          <a:solidFill>
                            <a:schemeClr val="tx1">
                              <a:lumMod val="75000"/>
                              <a:lumOff val="25000"/>
                            </a:schemeClr>
                          </a:solidFill>
                        </a:rPr>
                        <a:t>F001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Authentication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r>
                        <a:rPr kumimoji="0" lang="en-US" sz="1600" kern="1200" dirty="0">
                          <a:solidFill>
                            <a:schemeClr val="dk1"/>
                          </a:solidFill>
                          <a:latin typeface="+mn-lt"/>
                          <a:ea typeface="+mn-ea"/>
                          <a:cs typeface="+mn-cs"/>
                        </a:rPr>
                        <a:t>POD’s web_id, username and password are asked through login page.</a:t>
                      </a:r>
                    </a:p>
                    <a:p>
                      <a:pPr marL="0" algn="l" rtl="0" eaLnBrk="1" latinLnBrk="0" hangingPunct="1"/>
                      <a:r>
                        <a:rPr kumimoji="0" lang="en-US" sz="1600" kern="1200" dirty="0">
                          <a:solidFill>
                            <a:schemeClr val="dk1"/>
                          </a:solidFill>
                          <a:latin typeface="+mn-lt"/>
                          <a:ea typeface="+mn-ea"/>
                          <a:cs typeface="+mn-cs"/>
                        </a:rPr>
                        <a:t>Signup through sign up page which ask user basic information  i.e. email, username, password etc.</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1148716">
                <a:tc>
                  <a:txBody>
                    <a:bodyPr/>
                    <a:lstStyle/>
                    <a:p>
                      <a:pPr algn="ctr"/>
                      <a:r>
                        <a:rPr lang="en-ZA" sz="1600" b="0" i="0" dirty="0">
                          <a:solidFill>
                            <a:schemeClr val="tx1">
                              <a:lumMod val="75000"/>
                              <a:lumOff val="25000"/>
                            </a:schemeClr>
                          </a:solidFill>
                        </a:rPr>
                        <a:t>F002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Chat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r>
                        <a:rPr kumimoji="0" lang="en-US" sz="1600" kern="1200" dirty="0">
                          <a:solidFill>
                            <a:schemeClr val="dk1"/>
                          </a:solidFill>
                          <a:latin typeface="+mn-lt"/>
                          <a:ea typeface="+mn-ea"/>
                          <a:cs typeface="+mn-cs"/>
                        </a:rPr>
                        <a:t>Content shared to friends or groups in the form of messages. </a:t>
                      </a:r>
                    </a:p>
                    <a:p>
                      <a:pPr marL="0" algn="l" rtl="0" eaLnBrk="1" latinLnBrk="0" hangingPunct="1"/>
                      <a:r>
                        <a:rPr kumimoji="0" lang="en-US" sz="1600" kern="1200" dirty="0">
                          <a:solidFill>
                            <a:schemeClr val="dk1"/>
                          </a:solidFill>
                          <a:latin typeface="+mn-lt"/>
                          <a:ea typeface="+mn-ea"/>
                          <a:cs typeface="+mn-cs"/>
                        </a:rPr>
                        <a:t>User can share messages separately as well as in groups.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132828"/>
                  </a:ext>
                </a:extLst>
              </a:tr>
              <a:tr h="1162811">
                <a:tc>
                  <a:txBody>
                    <a:bodyPr/>
                    <a:lstStyle/>
                    <a:p>
                      <a:pPr algn="ctr"/>
                      <a:r>
                        <a:rPr lang="en-ZA" sz="1600" b="0" i="0" dirty="0">
                          <a:solidFill>
                            <a:schemeClr val="tx1">
                              <a:lumMod val="75000"/>
                              <a:lumOff val="25000"/>
                            </a:schemeClr>
                          </a:solidFill>
                        </a:rPr>
                        <a:t>F003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Profile Privacy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r>
                        <a:rPr kumimoji="0" lang="en-US" sz="1600" kern="1200" dirty="0">
                          <a:solidFill>
                            <a:schemeClr val="dk1"/>
                          </a:solidFill>
                          <a:latin typeface="+mn-lt"/>
                          <a:ea typeface="+mn-ea"/>
                          <a:cs typeface="+mn-cs"/>
                        </a:rPr>
                        <a:t>Profile privacy access given to user. Permissions like (who can view, send friend request, share, post any content)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300830"/>
                  </a:ext>
                </a:extLst>
              </a:tr>
              <a:tr h="1052355">
                <a:tc>
                  <a:txBody>
                    <a:bodyPr/>
                    <a:lstStyle/>
                    <a:p>
                      <a:pPr algn="ctr"/>
                      <a:r>
                        <a:rPr lang="en-ZA" sz="1600" b="0" i="0" dirty="0">
                          <a:solidFill>
                            <a:schemeClr val="tx1">
                              <a:lumMod val="75000"/>
                              <a:lumOff val="25000"/>
                            </a:schemeClr>
                          </a:solidFill>
                        </a:rPr>
                        <a:t>F004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File Sharing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mn-lt"/>
                          <a:ea typeface="+mn-ea"/>
                          <a:cs typeface="+mn-cs"/>
                        </a:rPr>
                        <a:t>Files/pictures can be shared through chat as well as on profile.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728417"/>
                  </a:ext>
                </a:extLst>
              </a:tr>
            </a:tbl>
          </a:graphicData>
        </a:graphic>
      </p:graphicFrame>
    </p:spTree>
    <p:extLst>
      <p:ext uri="{BB962C8B-B14F-4D97-AF65-F5344CB8AC3E}">
        <p14:creationId xmlns:p14="http://schemas.microsoft.com/office/powerpoint/2010/main" val="22985465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41847"/>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Features</a:t>
            </a:r>
          </a:p>
        </p:txBody>
      </p:sp>
      <p:graphicFrame>
        <p:nvGraphicFramePr>
          <p:cNvPr id="76" name="Table 7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657582264"/>
              </p:ext>
            </p:extLst>
          </p:nvPr>
        </p:nvGraphicFramePr>
        <p:xfrm>
          <a:off x="475343" y="1727200"/>
          <a:ext cx="11328400" cy="4643464"/>
        </p:xfrm>
        <a:graphic>
          <a:graphicData uri="http://schemas.openxmlformats.org/drawingml/2006/table">
            <a:tbl>
              <a:tblPr firstRow="1" firstCol="1">
                <a:tableStyleId>{5C22544A-7EE6-4342-B048-85BDC9FD1C3A}</a:tableStyleId>
              </a:tblPr>
              <a:tblGrid>
                <a:gridCol w="1618343">
                  <a:extLst>
                    <a:ext uri="{9D8B030D-6E8A-4147-A177-3AD203B41FA5}">
                      <a16:colId xmlns:a16="http://schemas.microsoft.com/office/drawing/2014/main" val="1173992025"/>
                    </a:ext>
                  </a:extLst>
                </a:gridCol>
                <a:gridCol w="2768600">
                  <a:extLst>
                    <a:ext uri="{9D8B030D-6E8A-4147-A177-3AD203B41FA5}">
                      <a16:colId xmlns:a16="http://schemas.microsoft.com/office/drawing/2014/main" val="115202853"/>
                    </a:ext>
                  </a:extLst>
                </a:gridCol>
                <a:gridCol w="6941457">
                  <a:extLst>
                    <a:ext uri="{9D8B030D-6E8A-4147-A177-3AD203B41FA5}">
                      <a16:colId xmlns:a16="http://schemas.microsoft.com/office/drawing/2014/main" val="1136644251"/>
                    </a:ext>
                  </a:extLst>
                </a:gridCol>
              </a:tblGrid>
              <a:tr h="499637">
                <a:tc>
                  <a:txBody>
                    <a:bodyPr/>
                    <a:lstStyle/>
                    <a:p>
                      <a:pPr algn="ctr"/>
                      <a:r>
                        <a:rPr lang="en-ZA" sz="1800" b="1" kern="1200" dirty="0">
                          <a:solidFill>
                            <a:schemeClr val="bg1"/>
                          </a:solidFill>
                          <a:latin typeface="+mn-lt"/>
                          <a:ea typeface="+mn-ea"/>
                          <a:cs typeface="+mn-cs"/>
                        </a:rPr>
                        <a:t>Sr.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800" b="1"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800" b="1" kern="1200" dirty="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720000">
                <a:tc>
                  <a:txBody>
                    <a:bodyPr/>
                    <a:lstStyle/>
                    <a:p>
                      <a:pPr algn="ctr"/>
                      <a:r>
                        <a:rPr lang="en-ZA" sz="1600" b="0" i="0" dirty="0">
                          <a:solidFill>
                            <a:schemeClr val="tx1">
                              <a:lumMod val="75000"/>
                              <a:lumOff val="25000"/>
                            </a:schemeClr>
                          </a:solidFill>
                        </a:rPr>
                        <a:t>F005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Friend</a:t>
                      </a:r>
                      <a:r>
                        <a:rPr lang="en-ZA" sz="1600" b="1" baseline="0" dirty="0">
                          <a:solidFill>
                            <a:schemeClr val="tx1">
                              <a:lumMod val="75000"/>
                              <a:lumOff val="25000"/>
                            </a:schemeClr>
                          </a:solidFill>
                        </a:rPr>
                        <a:t> List Management</a:t>
                      </a:r>
                      <a:endParaRPr lang="en-ZA" sz="1600" b="1"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mn-lt"/>
                          <a:ea typeface="+mn-ea"/>
                          <a:cs typeface="+mn-cs"/>
                        </a:rPr>
                        <a:t>The user can manage who can be in his friend list and in which category.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078208"/>
                  </a:ext>
                </a:extLst>
              </a:tr>
              <a:tr h="1019856">
                <a:tc>
                  <a:txBody>
                    <a:bodyPr/>
                    <a:lstStyle/>
                    <a:p>
                      <a:pPr algn="ctr"/>
                      <a:r>
                        <a:rPr lang="en-ZA" sz="1600" b="0" i="0" dirty="0">
                          <a:solidFill>
                            <a:schemeClr val="tx1">
                              <a:lumMod val="75000"/>
                              <a:lumOff val="25000"/>
                            </a:schemeClr>
                          </a:solidFill>
                        </a:rPr>
                        <a:t>F006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Cloud Data Management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mn-lt"/>
                          <a:ea typeface="+mn-ea"/>
                          <a:cs typeface="+mn-cs"/>
                        </a:rPr>
                        <a:t>Data of the user is stored on cloud storage  (POD) and managed by user itself through a dashboard page provided.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4256">
                <a:tc>
                  <a:txBody>
                    <a:bodyPr/>
                    <a:lstStyle/>
                    <a:p>
                      <a:pPr algn="ctr"/>
                      <a:r>
                        <a:rPr lang="en-ZA" sz="1600" b="0" i="0" dirty="0">
                          <a:solidFill>
                            <a:schemeClr val="tx1">
                              <a:lumMod val="75000"/>
                              <a:lumOff val="25000"/>
                            </a:schemeClr>
                          </a:solidFill>
                        </a:rPr>
                        <a:t>F007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Feedback Management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mn-lt"/>
                          <a:ea typeface="+mn-ea"/>
                          <a:cs typeface="+mn-cs"/>
                        </a:rPr>
                        <a:t>Th</a:t>
                      </a:r>
                      <a:r>
                        <a:rPr kumimoji="0" lang="en-US" sz="1600" kern="1200" baseline="0" dirty="0">
                          <a:solidFill>
                            <a:schemeClr val="dk1"/>
                          </a:solidFill>
                          <a:latin typeface="+mn-lt"/>
                          <a:ea typeface="+mn-ea"/>
                          <a:cs typeface="+mn-cs"/>
                        </a:rPr>
                        <a:t>e user can give feedback or report a complain/problem from the SNS using a provided feedback form.</a:t>
                      </a:r>
                      <a:endParaRPr kumimoji="0"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89715">
                <a:tc>
                  <a:txBody>
                    <a:bodyPr/>
                    <a:lstStyle/>
                    <a:p>
                      <a:pPr algn="ctr"/>
                      <a:r>
                        <a:rPr lang="en-ZA" sz="1600" b="0" i="0" dirty="0">
                          <a:solidFill>
                            <a:schemeClr val="tx1">
                              <a:lumMod val="75000"/>
                              <a:lumOff val="25000"/>
                            </a:schemeClr>
                          </a:solidFill>
                        </a:rPr>
                        <a:t>F008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dirty="0">
                          <a:solidFill>
                            <a:schemeClr val="tx1">
                              <a:lumMod val="75000"/>
                              <a:lumOff val="25000"/>
                            </a:schemeClr>
                          </a:solidFill>
                        </a:rPr>
                        <a:t>Report</a:t>
                      </a:r>
                      <a:r>
                        <a:rPr lang="en-ZA" sz="1600" b="1" baseline="0" dirty="0">
                          <a:solidFill>
                            <a:schemeClr val="tx1">
                              <a:lumMod val="75000"/>
                              <a:lumOff val="25000"/>
                            </a:schemeClr>
                          </a:solidFill>
                        </a:rPr>
                        <a:t> Generator</a:t>
                      </a:r>
                      <a:endParaRPr lang="en-ZA" sz="1600" b="1"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mn-lt"/>
                          <a:ea typeface="+mn-ea"/>
                          <a:cs typeface="+mn-cs"/>
                        </a:rPr>
                        <a:t>Admin can request</a:t>
                      </a:r>
                      <a:r>
                        <a:rPr kumimoji="0" lang="en-US" sz="1600" kern="1200" baseline="0" dirty="0">
                          <a:solidFill>
                            <a:schemeClr val="dk1"/>
                          </a:solidFill>
                          <a:latin typeface="+mn-lt"/>
                          <a:ea typeface="+mn-ea"/>
                          <a:cs typeface="+mn-cs"/>
                        </a:rPr>
                        <a:t> report for the usage of SNS on basis on date and can download that report in pdf form using the provided data analysis form.</a:t>
                      </a:r>
                      <a:endParaRPr kumimoji="0"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82874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3668445084"/>
              </p:ext>
            </p:extLst>
          </p:nvPr>
        </p:nvGraphicFramePr>
        <p:xfrm>
          <a:off x="550981" y="1629052"/>
          <a:ext cx="11207430" cy="4968240"/>
        </p:xfrm>
        <a:graphic>
          <a:graphicData uri="http://schemas.openxmlformats.org/drawingml/2006/table">
            <a:tbl>
              <a:tblPr firstRow="1" firstCol="1">
                <a:tableStyleId>{5C22544A-7EE6-4342-B048-85BDC9FD1C3A}</a:tableStyleId>
              </a:tblPr>
              <a:tblGrid>
                <a:gridCol w="1232978">
                  <a:extLst>
                    <a:ext uri="{9D8B030D-6E8A-4147-A177-3AD203B41FA5}">
                      <a16:colId xmlns:a16="http://schemas.microsoft.com/office/drawing/2014/main" val="20000"/>
                    </a:ext>
                  </a:extLst>
                </a:gridCol>
                <a:gridCol w="2144097">
                  <a:extLst>
                    <a:ext uri="{9D8B030D-6E8A-4147-A177-3AD203B41FA5}">
                      <a16:colId xmlns:a16="http://schemas.microsoft.com/office/drawing/2014/main" val="20001"/>
                    </a:ext>
                  </a:extLst>
                </a:gridCol>
                <a:gridCol w="953037">
                  <a:extLst>
                    <a:ext uri="{9D8B030D-6E8A-4147-A177-3AD203B41FA5}">
                      <a16:colId xmlns:a16="http://schemas.microsoft.com/office/drawing/2014/main" val="1173992025"/>
                    </a:ext>
                  </a:extLst>
                </a:gridCol>
                <a:gridCol w="2516430">
                  <a:extLst>
                    <a:ext uri="{9D8B030D-6E8A-4147-A177-3AD203B41FA5}">
                      <a16:colId xmlns:a16="http://schemas.microsoft.com/office/drawing/2014/main" val="115202853"/>
                    </a:ext>
                  </a:extLst>
                </a:gridCol>
                <a:gridCol w="4360888">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762000">
                <a:tc rowSpan="3">
                  <a:txBody>
                    <a:bodyPr/>
                    <a:lstStyle/>
                    <a:p>
                      <a:pPr algn="ctr"/>
                      <a:r>
                        <a:rPr lang="en-ZA" sz="1600" b="1" i="0" dirty="0">
                          <a:solidFill>
                            <a:schemeClr val="tx1">
                              <a:lumMod val="75000"/>
                              <a:lumOff val="25000"/>
                            </a:schemeClr>
                          </a:solidFill>
                        </a:rPr>
                        <a:t>F001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1" i="0" dirty="0">
                          <a:solidFill>
                            <a:schemeClr val="tx1">
                              <a:lumMod val="75000"/>
                              <a:lumOff val="25000"/>
                            </a:schemeClr>
                          </a:solidFill>
                        </a:rPr>
                        <a:t>AUTHENTICATION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0" i="0" dirty="0">
                          <a:solidFill>
                            <a:schemeClr val="tx1">
                              <a:lumMod val="75000"/>
                              <a:lumOff val="25000"/>
                            </a:schemeClr>
                          </a:solidFill>
                        </a:rPr>
                        <a:t>FR001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Signup</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A register form containing text fields</a:t>
                      </a:r>
                    </a:p>
                    <a:p>
                      <a:pPr algn="just"/>
                      <a:r>
                        <a:rPr lang="en-US" sz="1600" kern="1200" dirty="0">
                          <a:solidFill>
                            <a:schemeClr val="dk1"/>
                          </a:solidFill>
                          <a:effectLst/>
                          <a:latin typeface="+mn-lt"/>
                          <a:ea typeface="+mn-ea"/>
                          <a:cs typeface="+mn-cs"/>
                        </a:rPr>
                        <a:t>Text field of type email will be provided for the user to enter its valid email address. The number of max-characters shall be 100. 80 columns (characters) will be visible further horizontal scrolling is turned on.</a:t>
                      </a: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1524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just" defTabSz="914400" rtl="0" eaLnBrk="1" latinLnBrk="0" hangingPunct="1"/>
                      <a:r>
                        <a:rPr lang="en-US" sz="1600" kern="1200" dirty="0">
                          <a:solidFill>
                            <a:schemeClr val="dk1"/>
                          </a:solidFill>
                          <a:effectLst/>
                          <a:latin typeface="+mn-lt"/>
                          <a:ea typeface="+mn-ea"/>
                          <a:cs typeface="+mn-cs"/>
                        </a:rPr>
                        <a:t>Password shall be provided by the user in password text field. The password will be alphanumeric having maximum character limit of 50. The password characters will be hidden and shown as steric.</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8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just" defTabSz="914400" rtl="0" eaLnBrk="1" latinLnBrk="0" hangingPunct="1"/>
                      <a:r>
                        <a:rPr lang="en-US" sz="1600" kern="1200" dirty="0">
                          <a:solidFill>
                            <a:schemeClr val="dk1"/>
                          </a:solidFill>
                          <a:effectLst/>
                          <a:latin typeface="+mn-lt"/>
                          <a:ea typeface="+mn-ea"/>
                          <a:cs typeface="+mn-cs"/>
                        </a:rPr>
                        <a:t>Get Username and Name in text field of type text.</a:t>
                      </a:r>
                    </a:p>
                    <a:p>
                      <a:pPr marL="0" algn="just" defTabSz="914400" rtl="0" eaLnBrk="1" latinLnBrk="0" hangingPunct="1"/>
                      <a:r>
                        <a:rPr lang="en-US" sz="1600" kern="1200" dirty="0">
                          <a:solidFill>
                            <a:schemeClr val="dk1"/>
                          </a:solidFill>
                          <a:effectLst/>
                          <a:latin typeface="+mn-lt"/>
                          <a:ea typeface="+mn-ea"/>
                          <a:cs typeface="+mn-cs"/>
                        </a:rPr>
                        <a:t>There is register button that performs registration of user for POD and redirects to LOGIN page for authentication.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55613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2140635354"/>
              </p:ext>
            </p:extLst>
          </p:nvPr>
        </p:nvGraphicFramePr>
        <p:xfrm>
          <a:off x="499465" y="1744963"/>
          <a:ext cx="11411857" cy="4328160"/>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3062514">
                  <a:extLst>
                    <a:ext uri="{9D8B030D-6E8A-4147-A177-3AD203B41FA5}">
                      <a16:colId xmlns:a16="http://schemas.microsoft.com/office/drawing/2014/main" val="115202853"/>
                    </a:ext>
                  </a:extLst>
                </a:gridCol>
                <a:gridCol w="3976915">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762000">
                <a:tc rowSpan="4">
                  <a:txBody>
                    <a:bodyPr/>
                    <a:lstStyle/>
                    <a:p>
                      <a:pPr algn="ctr"/>
                      <a:r>
                        <a:rPr lang="en-ZA" sz="1600" b="1" i="0" dirty="0">
                          <a:solidFill>
                            <a:schemeClr val="tx1">
                              <a:lumMod val="75000"/>
                              <a:lumOff val="25000"/>
                            </a:schemeClr>
                          </a:solidFill>
                        </a:rPr>
                        <a:t>F001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ZA" sz="1600" b="1" i="0" dirty="0">
                          <a:solidFill>
                            <a:schemeClr val="tx1">
                              <a:lumMod val="75000"/>
                              <a:lumOff val="25000"/>
                            </a:schemeClr>
                          </a:solidFill>
                        </a:rPr>
                        <a:t>AUTHENTICATION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ZA" sz="1600" b="0" i="0" dirty="0">
                          <a:solidFill>
                            <a:schemeClr val="tx1">
                              <a:lumMod val="75000"/>
                              <a:lumOff val="25000"/>
                            </a:schemeClr>
                          </a:solidFill>
                        </a:rPr>
                        <a:t>FR002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Login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A popup window will open which have text fields for username, web ID and password.</a:t>
                      </a:r>
                    </a:p>
                    <a:p>
                      <a:pPr algn="just"/>
                      <a:r>
                        <a:rPr lang="en-US" sz="1600" kern="1200" dirty="0">
                          <a:solidFill>
                            <a:schemeClr val="dk1"/>
                          </a:solidFill>
                          <a:effectLst/>
                          <a:latin typeface="+mn-lt"/>
                          <a:ea typeface="+mn-ea"/>
                          <a:cs typeface="+mn-cs"/>
                        </a:rPr>
                        <a:t>User will type username in text field of type text.(Alphanumeric)</a:t>
                      </a:r>
                      <a:endParaRPr 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1524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just" defTabSz="914400" rtl="0" eaLnBrk="1" latinLnBrk="0" hangingPunct="1"/>
                      <a:r>
                        <a:rPr lang="en-US" sz="1600" kern="1200" dirty="0">
                          <a:solidFill>
                            <a:schemeClr val="dk1"/>
                          </a:solidFill>
                          <a:effectLst/>
                          <a:latin typeface="+mn-lt"/>
                          <a:ea typeface="+mn-ea"/>
                          <a:cs typeface="+mn-cs"/>
                        </a:rPr>
                        <a:t>User will enter POD's password in a text field of type password.</a:t>
                      </a:r>
                    </a:p>
                    <a:p>
                      <a:pPr marL="0" algn="just" defTabSz="914400" rtl="0" eaLnBrk="1" latinLnBrk="0" hangingPunct="1"/>
                      <a:r>
                        <a:rPr lang="en-US" sz="1600" kern="1200" dirty="0">
                          <a:solidFill>
                            <a:schemeClr val="dk1"/>
                          </a:solidFill>
                          <a:effectLst/>
                          <a:latin typeface="+mn-lt"/>
                          <a:ea typeface="+mn-ea"/>
                          <a:cs typeface="+mn-cs"/>
                        </a:rPr>
                        <a:t>A login button will perform authentication for POD to login to SNS.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76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just" defTabSz="914400" rtl="0" eaLnBrk="1" latinLnBrk="0" hangingPunct="1"/>
                      <a:r>
                        <a:rPr lang="en-US" sz="1600" kern="1200" dirty="0">
                          <a:solidFill>
                            <a:schemeClr val="dk1"/>
                          </a:solidFill>
                          <a:effectLst/>
                          <a:latin typeface="+mn-lt"/>
                          <a:ea typeface="+mn-ea"/>
                          <a:cs typeface="+mn-cs"/>
                        </a:rPr>
                        <a:t>On wrong credentials the text fields will be cleared automatically.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76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just" defTabSz="914400" rtl="0" eaLnBrk="1" latinLnBrk="0" hangingPunct="1"/>
                      <a:r>
                        <a:rPr lang="en-US" sz="1600" kern="1200" dirty="0">
                          <a:solidFill>
                            <a:schemeClr val="dk1"/>
                          </a:solidFill>
                          <a:effectLst/>
                          <a:latin typeface="+mn-lt"/>
                          <a:ea typeface="+mn-ea"/>
                          <a:cs typeface="+mn-cs"/>
                        </a:rPr>
                        <a:t>After authentication the user will be redirected to the newsfeed page.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542107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632424181"/>
              </p:ext>
            </p:extLst>
          </p:nvPr>
        </p:nvGraphicFramePr>
        <p:xfrm>
          <a:off x="499465" y="1744963"/>
          <a:ext cx="11411857" cy="4591443"/>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3062514">
                  <a:extLst>
                    <a:ext uri="{9D8B030D-6E8A-4147-A177-3AD203B41FA5}">
                      <a16:colId xmlns:a16="http://schemas.microsoft.com/office/drawing/2014/main" val="115202853"/>
                    </a:ext>
                  </a:extLst>
                </a:gridCol>
                <a:gridCol w="3976915">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1752600">
                <a:tc rowSpan="4">
                  <a:txBody>
                    <a:bodyPr/>
                    <a:lstStyle/>
                    <a:p>
                      <a:pPr algn="ctr"/>
                      <a:r>
                        <a:rPr lang="en-ZA" sz="1600" b="1" i="0" dirty="0">
                          <a:solidFill>
                            <a:schemeClr val="tx1">
                              <a:lumMod val="75000"/>
                              <a:lumOff val="25000"/>
                            </a:schemeClr>
                          </a:solidFill>
                        </a:rPr>
                        <a:t>F002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ZA" sz="1600" b="1" i="0" dirty="0">
                          <a:solidFill>
                            <a:schemeClr val="tx1">
                              <a:lumMod val="75000"/>
                              <a:lumOff val="25000"/>
                            </a:schemeClr>
                          </a:solidFill>
                        </a:rPr>
                        <a:t>CHAT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i="0" dirty="0">
                          <a:solidFill>
                            <a:schemeClr val="tx1">
                              <a:lumMod val="75000"/>
                              <a:lumOff val="25000"/>
                            </a:schemeClr>
                          </a:solidFill>
                        </a:rPr>
                        <a:t>FR003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sz="1600" b="1" kern="1200" dirty="0">
                          <a:solidFill>
                            <a:schemeClr val="tx1">
                              <a:lumMod val="75000"/>
                              <a:lumOff val="25000"/>
                            </a:schemeClr>
                          </a:solidFill>
                          <a:latin typeface="+mn-lt"/>
                          <a:ea typeface="+mn-ea"/>
                          <a:cs typeface="+mn-cs"/>
                        </a:rPr>
                        <a:t>Individual Chat</a:t>
                      </a:r>
                    </a:p>
                    <a:p>
                      <a:pPr algn="ctr"/>
                      <a:r>
                        <a:rPr lang="en-US" sz="1600" b="1" kern="1200" dirty="0">
                          <a:solidFill>
                            <a:schemeClr val="tx1">
                              <a:lumMod val="75000"/>
                              <a:lumOff val="25000"/>
                            </a:schemeClr>
                          </a:solidFill>
                          <a:latin typeface="+mn-lt"/>
                          <a:ea typeface="+mn-ea"/>
                          <a:cs typeface="+mn-cs"/>
                        </a:rPr>
                        <a:t>Group Chat</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just"/>
                      <a:r>
                        <a:rPr lang="en-US" sz="1600" kern="1200" dirty="0">
                          <a:solidFill>
                            <a:schemeClr val="dk1"/>
                          </a:solidFill>
                          <a:effectLst/>
                          <a:latin typeface="+mn-lt"/>
                          <a:ea typeface="+mn-ea"/>
                          <a:cs typeface="+mn-cs"/>
                        </a:rPr>
                        <a:t>'New Message’ button will be provided, on clicking user will be asked for the participants using a dropdown list and checkpoint selection.</a:t>
                      </a:r>
                    </a:p>
                    <a:p>
                      <a:pPr algn="just"/>
                      <a:r>
                        <a:rPr lang="en-US" sz="1600" kern="1200" dirty="0">
                          <a:solidFill>
                            <a:schemeClr val="dk1"/>
                          </a:solidFill>
                          <a:effectLst/>
                          <a:latin typeface="+mn-lt"/>
                          <a:ea typeface="+mn-ea"/>
                          <a:cs typeface="+mn-cs"/>
                        </a:rPr>
                        <a:t>At this time User will be able toggle between Individual / Group chat.</a:t>
                      </a:r>
                    </a:p>
                    <a:p>
                      <a:pPr algn="just"/>
                      <a:r>
                        <a:rPr lang="en-US" sz="1600" kern="1200" dirty="0">
                          <a:solidFill>
                            <a:schemeClr val="dk1"/>
                          </a:solidFill>
                          <a:effectLst/>
                          <a:latin typeface="+mn-lt"/>
                          <a:ea typeface="+mn-ea"/>
                          <a:cs typeface="+mn-cs"/>
                        </a:rPr>
                        <a:t>This container will contain a button for sending messages.</a:t>
                      </a:r>
                      <a:endParaRPr lang="en-US" sz="10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289560">
                <a:tc vMerge="1">
                  <a:txBody>
                    <a:bodyPr/>
                    <a:lstStyle/>
                    <a:p>
                      <a:endParaRPr lang="en-US"/>
                    </a:p>
                  </a:txBody>
                  <a:tcPr/>
                </a:tc>
                <a:tc vMerge="1">
                  <a:txBody>
                    <a:bodyPr/>
                    <a:lstStyle/>
                    <a:p>
                      <a:endParaRPr lang="en-US"/>
                    </a:p>
                  </a:txBody>
                  <a:tcPr/>
                </a:tc>
                <a:tc rowSpan="3">
                  <a:txBody>
                    <a:bodyPr/>
                    <a:lstStyle/>
                    <a:p>
                      <a:pPr algn="ctr"/>
                      <a:r>
                        <a:rPr lang="en-ZA" sz="1600" b="0" i="0" dirty="0">
                          <a:solidFill>
                            <a:schemeClr val="tx1">
                              <a:lumMod val="75000"/>
                              <a:lumOff val="25000"/>
                            </a:schemeClr>
                          </a:solidFill>
                        </a:rPr>
                        <a:t>FR004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7844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just" defTabSz="914400" rtl="0" eaLnBrk="1" latinLnBrk="0" hangingPunct="1"/>
                      <a:r>
                        <a:rPr lang="en-US" sz="1600" kern="1200" dirty="0">
                          <a:solidFill>
                            <a:schemeClr val="dk1"/>
                          </a:solidFill>
                          <a:effectLst/>
                          <a:latin typeface="+mn-lt"/>
                          <a:ea typeface="+mn-ea"/>
                          <a:cs typeface="+mn-cs"/>
                        </a:rPr>
                        <a:t>A text area will be provided to the user in which he will be able to enter the message.</a:t>
                      </a:r>
                      <a:endParaRPr lang="en-US" sz="140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910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just" defTabSz="914400" rtl="0" eaLnBrk="1" latinLnBrk="0" hangingPunct="1"/>
                      <a:r>
                        <a:rPr lang="en-US" sz="1800" kern="1200" dirty="0">
                          <a:solidFill>
                            <a:schemeClr val="dk1"/>
                          </a:solidFill>
                          <a:effectLst/>
                          <a:latin typeface="+mn-lt"/>
                          <a:ea typeface="+mn-ea"/>
                          <a:cs typeface="+mn-cs"/>
                        </a:rPr>
                        <a:t>There will be a button for file sharing or any attachment in the message.</a:t>
                      </a:r>
                      <a:endParaRPr lang="en-US" sz="160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3791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3750797798"/>
              </p:ext>
            </p:extLst>
          </p:nvPr>
        </p:nvGraphicFramePr>
        <p:xfrm>
          <a:off x="499465" y="1744963"/>
          <a:ext cx="11411857" cy="5044440"/>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3062514">
                  <a:extLst>
                    <a:ext uri="{9D8B030D-6E8A-4147-A177-3AD203B41FA5}">
                      <a16:colId xmlns:a16="http://schemas.microsoft.com/office/drawing/2014/main" val="115202853"/>
                    </a:ext>
                  </a:extLst>
                </a:gridCol>
                <a:gridCol w="3976915">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876300">
                <a:tc rowSpan="2">
                  <a:txBody>
                    <a:bodyPr/>
                    <a:lstStyle/>
                    <a:p>
                      <a:pPr algn="ctr"/>
                      <a:r>
                        <a:rPr lang="en-ZA" sz="1600" b="1" i="0" dirty="0">
                          <a:solidFill>
                            <a:schemeClr val="tx1">
                              <a:lumMod val="75000"/>
                              <a:lumOff val="25000"/>
                            </a:schemeClr>
                          </a:solidFill>
                        </a:rPr>
                        <a:t>F002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1" i="0" dirty="0">
                          <a:solidFill>
                            <a:schemeClr val="tx1">
                              <a:lumMod val="75000"/>
                              <a:lumOff val="25000"/>
                            </a:schemeClr>
                          </a:solidFill>
                        </a:rPr>
                        <a:t>CHAT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0" i="0" dirty="0">
                          <a:solidFill>
                            <a:schemeClr val="tx1">
                              <a:lumMod val="75000"/>
                              <a:lumOff val="25000"/>
                            </a:schemeClr>
                          </a:solidFill>
                        </a:rPr>
                        <a:t>FR005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600" b="1" kern="1200" dirty="0">
                          <a:solidFill>
                            <a:schemeClr val="tx1">
                              <a:lumMod val="75000"/>
                              <a:lumOff val="25000"/>
                            </a:schemeClr>
                          </a:solidFill>
                          <a:latin typeface="+mn-lt"/>
                          <a:ea typeface="+mn-ea"/>
                          <a:cs typeface="+mn-cs"/>
                        </a:rPr>
                        <a:t>Chat</a:t>
                      </a:r>
                      <a:r>
                        <a:rPr lang="en-US" sz="1600" b="1" kern="1200" baseline="0" dirty="0">
                          <a:solidFill>
                            <a:schemeClr val="tx1">
                              <a:lumMod val="75000"/>
                              <a:lumOff val="25000"/>
                            </a:schemeClr>
                          </a:solidFill>
                          <a:latin typeface="+mn-lt"/>
                          <a:ea typeface="+mn-ea"/>
                          <a:cs typeface="+mn-cs"/>
                        </a:rPr>
                        <a:t> Restrictions</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A dialog box for containing checkpoints and labels showing permissions for the file shared shall be provided.</a:t>
                      </a:r>
                      <a:r>
                        <a:rPr lang="en-US" sz="1400" kern="1200" dirty="0">
                          <a:solidFill>
                            <a:schemeClr val="dk1"/>
                          </a:solidFill>
                          <a:effectLst/>
                          <a:latin typeface="+mn-lt"/>
                          <a:ea typeface="+mn-ea"/>
                          <a:cs typeface="+mn-cs"/>
                        </a:rPr>
                        <a:t>.</a:t>
                      </a:r>
                      <a:endParaRPr lang="en-US" sz="10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876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Button of cancel and apply, that will cancel the dialog box or apply selected permissions respectively.</a:t>
                      </a:r>
                      <a:endParaRPr lang="en-US" sz="9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400">
                <a:tc rowSpan="3">
                  <a:txBody>
                    <a:bodyPr/>
                    <a:lstStyle/>
                    <a:p>
                      <a:pPr algn="ctr"/>
                      <a:r>
                        <a:rPr lang="en-ZA" sz="1600" b="1" i="0" dirty="0">
                          <a:solidFill>
                            <a:schemeClr val="tx1">
                              <a:lumMod val="75000"/>
                              <a:lumOff val="25000"/>
                            </a:schemeClr>
                          </a:solidFill>
                        </a:rPr>
                        <a:t>F003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1" i="0" dirty="0">
                          <a:solidFill>
                            <a:schemeClr val="tx1">
                              <a:lumMod val="75000"/>
                              <a:lumOff val="25000"/>
                            </a:schemeClr>
                          </a:solidFill>
                        </a:rPr>
                        <a:t>PROFILE</a:t>
                      </a:r>
                      <a:r>
                        <a:rPr lang="en-ZA" sz="1600" b="1" i="0" baseline="0" dirty="0">
                          <a:solidFill>
                            <a:schemeClr val="tx1">
                              <a:lumMod val="75000"/>
                              <a:lumOff val="25000"/>
                            </a:schemeClr>
                          </a:solidFill>
                        </a:rPr>
                        <a:t> PRIVACY</a:t>
                      </a: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0" i="0" dirty="0">
                          <a:solidFill>
                            <a:schemeClr val="tx1">
                              <a:lumMod val="75000"/>
                              <a:lumOff val="25000"/>
                            </a:schemeClr>
                          </a:solidFill>
                        </a:rPr>
                        <a:t>FR006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ctr" defTabSz="914400" rtl="0" eaLnBrk="1" latinLnBrk="0" hangingPunct="1"/>
                      <a:r>
                        <a:rPr lang="en-ZA" sz="1600" b="1" kern="1200" dirty="0">
                          <a:solidFill>
                            <a:schemeClr val="tx1">
                              <a:lumMod val="75000"/>
                              <a:lumOff val="25000"/>
                            </a:schemeClr>
                          </a:solidFill>
                          <a:latin typeface="+mn-lt"/>
                          <a:ea typeface="+mn-ea"/>
                          <a:cs typeface="+mn-cs"/>
                        </a:rPr>
                        <a:t>Content Privacy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To apply permission a dialog box for what content can be viewed which contains permissions followed by checkpoints or toggle buttons (on/off) will be added.</a:t>
                      </a:r>
                      <a:endParaRPr lang="en-US" sz="8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670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A cancel button to revert changes and  apply button to apply selected permissions shall be provided.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76300">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i="0" dirty="0">
                          <a:solidFill>
                            <a:schemeClr val="tx1">
                              <a:lumMod val="75000"/>
                              <a:lumOff val="25000"/>
                            </a:schemeClr>
                          </a:solidFill>
                        </a:rPr>
                        <a:t>FR007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ZA" sz="1600" b="1" kern="1200" dirty="0">
                          <a:solidFill>
                            <a:schemeClr val="tx1">
                              <a:lumMod val="75000"/>
                              <a:lumOff val="25000"/>
                            </a:schemeClr>
                          </a:solidFill>
                          <a:latin typeface="+mn-lt"/>
                          <a:ea typeface="+mn-ea"/>
                          <a:cs typeface="+mn-cs"/>
                        </a:rPr>
                        <a:t>Access</a:t>
                      </a:r>
                      <a:r>
                        <a:rPr lang="en-ZA" sz="1600" b="1" kern="1200" baseline="0" dirty="0">
                          <a:solidFill>
                            <a:schemeClr val="tx1">
                              <a:lumMod val="75000"/>
                              <a:lumOff val="25000"/>
                            </a:schemeClr>
                          </a:solidFill>
                          <a:latin typeface="+mn-lt"/>
                          <a:ea typeface="+mn-ea"/>
                          <a:cs typeface="+mn-cs"/>
                        </a:rPr>
                        <a:t> Control</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To apply permission a dialog box for what content can be viewed which contains permissions followed by checkpoints or toggle buttons (on/off) will be added.</a:t>
                      </a:r>
                      <a:endParaRPr lang="en-US" sz="7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3541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2487733735"/>
              </p:ext>
            </p:extLst>
          </p:nvPr>
        </p:nvGraphicFramePr>
        <p:xfrm>
          <a:off x="499465" y="1736545"/>
          <a:ext cx="11411857" cy="4874348"/>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3062514">
                  <a:extLst>
                    <a:ext uri="{9D8B030D-6E8A-4147-A177-3AD203B41FA5}">
                      <a16:colId xmlns:a16="http://schemas.microsoft.com/office/drawing/2014/main" val="115202853"/>
                    </a:ext>
                  </a:extLst>
                </a:gridCol>
                <a:gridCol w="3976915">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1113718">
                <a:tc rowSpan="3">
                  <a:txBody>
                    <a:bodyPr/>
                    <a:lstStyle/>
                    <a:p>
                      <a:pPr algn="ctr"/>
                      <a:r>
                        <a:rPr lang="en-ZA" sz="1600" b="1" i="0" dirty="0">
                          <a:solidFill>
                            <a:schemeClr val="tx1">
                              <a:lumMod val="75000"/>
                              <a:lumOff val="25000"/>
                            </a:schemeClr>
                          </a:solidFill>
                        </a:rPr>
                        <a:t>F003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1" i="0" dirty="0">
                          <a:solidFill>
                            <a:schemeClr val="tx1">
                              <a:lumMod val="75000"/>
                              <a:lumOff val="25000"/>
                            </a:schemeClr>
                          </a:solidFill>
                        </a:rPr>
                        <a:t>PROFILE PRIVACY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i="0" dirty="0">
                          <a:solidFill>
                            <a:schemeClr val="tx1">
                              <a:lumMod val="75000"/>
                              <a:lumOff val="25000"/>
                            </a:schemeClr>
                          </a:solidFill>
                        </a:rPr>
                        <a:t>FR007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kern="1200" dirty="0">
                          <a:solidFill>
                            <a:schemeClr val="tx1">
                              <a:lumMod val="75000"/>
                              <a:lumOff val="25000"/>
                            </a:schemeClr>
                          </a:solidFill>
                          <a:latin typeface="+mn-lt"/>
                          <a:ea typeface="+mn-ea"/>
                          <a:cs typeface="+mn-cs"/>
                        </a:rPr>
                        <a:t>Access Control</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A cancel button to revert changes and  apply button to apply selected permissions shall be provided.</a:t>
                      </a:r>
                      <a:endParaRPr lang="en-US" sz="8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533400">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0" i="0" dirty="0">
                          <a:solidFill>
                            <a:schemeClr val="tx1">
                              <a:lumMod val="75000"/>
                              <a:lumOff val="25000"/>
                            </a:schemeClr>
                          </a:solidFill>
                        </a:rPr>
                        <a:t>FR008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ctr" defTabSz="914400" rtl="0" eaLnBrk="1" latinLnBrk="0" hangingPunct="1"/>
                      <a:r>
                        <a:rPr lang="en-ZA" sz="1600" b="1" kern="1200" dirty="0">
                          <a:solidFill>
                            <a:schemeClr val="tx1">
                              <a:lumMod val="75000"/>
                              <a:lumOff val="25000"/>
                            </a:schemeClr>
                          </a:solidFill>
                          <a:latin typeface="+mn-lt"/>
                          <a:ea typeface="+mn-ea"/>
                          <a:cs typeface="+mn-cs"/>
                        </a:rPr>
                        <a:t>Public</a:t>
                      </a:r>
                      <a:r>
                        <a:rPr lang="en-ZA" sz="1600" b="1" kern="1200" baseline="0" dirty="0">
                          <a:solidFill>
                            <a:schemeClr val="tx1">
                              <a:lumMod val="75000"/>
                              <a:lumOff val="25000"/>
                            </a:schemeClr>
                          </a:solidFill>
                          <a:latin typeface="+mn-lt"/>
                          <a:ea typeface="+mn-ea"/>
                          <a:cs typeface="+mn-cs"/>
                        </a:rPr>
                        <a:t> Profile</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To apply permission a dialog box for what content can be viewed which contains permissions followed by checkpoints or toggle buttons (on/off) will be added.</a:t>
                      </a:r>
                      <a:endParaRPr lang="en-US" sz="7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392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A cancel button for revert changes and apply button to apply selected permissions.</a:t>
                      </a:r>
                      <a:endParaRPr lang="en-US" sz="140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9549">
                <a:tc rowSpan="2">
                  <a:txBody>
                    <a:bodyPr/>
                    <a:lstStyle/>
                    <a:p>
                      <a:pPr algn="ctr"/>
                      <a:r>
                        <a:rPr lang="en-ZA" sz="1600" b="1" i="0" dirty="0">
                          <a:solidFill>
                            <a:schemeClr val="tx1">
                              <a:lumMod val="75000"/>
                              <a:lumOff val="25000"/>
                            </a:schemeClr>
                          </a:solidFill>
                        </a:rPr>
                        <a:t>F004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1" i="0" dirty="0">
                          <a:solidFill>
                            <a:schemeClr val="tx1">
                              <a:lumMod val="75000"/>
                              <a:lumOff val="25000"/>
                            </a:schemeClr>
                          </a:solidFill>
                        </a:rPr>
                        <a:t>CLOUD DATA MANAGEMENT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0" i="0" dirty="0">
                          <a:solidFill>
                            <a:schemeClr val="tx1">
                              <a:lumMod val="75000"/>
                              <a:lumOff val="25000"/>
                            </a:schemeClr>
                          </a:solidFill>
                        </a:rPr>
                        <a:t>FR009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ctr" defTabSz="914400" rtl="0" eaLnBrk="1" latinLnBrk="0" hangingPunct="1"/>
                      <a:r>
                        <a:rPr lang="en-ZA" sz="1600" b="1" kern="1200" dirty="0">
                          <a:solidFill>
                            <a:schemeClr val="tx1">
                              <a:lumMod val="75000"/>
                              <a:lumOff val="25000"/>
                            </a:schemeClr>
                          </a:solidFill>
                          <a:latin typeface="+mn-lt"/>
                          <a:ea typeface="+mn-ea"/>
                          <a:cs typeface="+mn-cs"/>
                        </a:rPr>
                        <a:t>Personal</a:t>
                      </a:r>
                      <a:r>
                        <a:rPr lang="en-ZA" sz="1600" b="1" kern="1200" baseline="0" dirty="0">
                          <a:solidFill>
                            <a:schemeClr val="tx1">
                              <a:lumMod val="75000"/>
                              <a:lumOff val="25000"/>
                            </a:schemeClr>
                          </a:solidFill>
                          <a:latin typeface="+mn-lt"/>
                          <a:ea typeface="+mn-ea"/>
                          <a:cs typeface="+mn-cs"/>
                        </a:rPr>
                        <a:t> Data Management</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Sections public, private and inbox will be provided.</a:t>
                      </a:r>
                      <a:endParaRPr lang="en-US" sz="120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39728">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latinLnBrk="0" hangingPunct="1"/>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Button for delete POD, logout, Login and register will be given.</a:t>
                      </a:r>
                      <a:endParaRPr lang="en-US" sz="110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08354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1805286823"/>
              </p:ext>
            </p:extLst>
          </p:nvPr>
        </p:nvGraphicFramePr>
        <p:xfrm>
          <a:off x="499465" y="1722257"/>
          <a:ext cx="11411857" cy="4804802"/>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3062514">
                  <a:extLst>
                    <a:ext uri="{9D8B030D-6E8A-4147-A177-3AD203B41FA5}">
                      <a16:colId xmlns:a16="http://schemas.microsoft.com/office/drawing/2014/main" val="115202853"/>
                    </a:ext>
                  </a:extLst>
                </a:gridCol>
                <a:gridCol w="3976915">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1177682">
                <a:tc rowSpan="3">
                  <a:txBody>
                    <a:bodyPr/>
                    <a:lstStyle/>
                    <a:p>
                      <a:pPr algn="ctr"/>
                      <a:r>
                        <a:rPr lang="en-ZA" sz="1600" b="1" i="0" dirty="0">
                          <a:solidFill>
                            <a:schemeClr val="tx1">
                              <a:lumMod val="75000"/>
                              <a:lumOff val="25000"/>
                            </a:schemeClr>
                          </a:solidFill>
                        </a:rPr>
                        <a:t>F004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1" i="0" dirty="0">
                          <a:solidFill>
                            <a:schemeClr val="tx1">
                              <a:lumMod val="75000"/>
                              <a:lumOff val="25000"/>
                            </a:schemeClr>
                          </a:solidFill>
                        </a:rPr>
                        <a:t>CLOUD DATA MANAGEMENT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0" i="0" dirty="0">
                          <a:solidFill>
                            <a:schemeClr val="tx1">
                              <a:lumMod val="75000"/>
                              <a:lumOff val="25000"/>
                            </a:schemeClr>
                          </a:solidFill>
                        </a:rPr>
                        <a:t>FR010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US" sz="1600" b="1" kern="1200" dirty="0">
                          <a:solidFill>
                            <a:schemeClr val="tx1">
                              <a:lumMod val="75000"/>
                              <a:lumOff val="25000"/>
                            </a:schemeClr>
                          </a:solidFill>
                          <a:latin typeface="+mn-lt"/>
                          <a:ea typeface="+mn-ea"/>
                          <a:cs typeface="+mn-cs"/>
                        </a:rPr>
                        <a:t>Access Management</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A dashboard is provided having admin panel characteristics through which user can change access to the file present on POD.</a:t>
                      </a:r>
                      <a:endParaRPr lang="en-US" sz="7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2895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There are sections public, private and inbox.</a:t>
                      </a:r>
                      <a:endParaRPr lang="en-US" sz="6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95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There will be buttons for delete POD, logout, login, register.</a:t>
                      </a:r>
                      <a:endParaRPr lang="en-US" sz="5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9560">
                <a:tc rowSpan="2">
                  <a:txBody>
                    <a:bodyPr/>
                    <a:lstStyle/>
                    <a:p>
                      <a:pPr algn="ctr"/>
                      <a:r>
                        <a:rPr lang="en-ZA" sz="1600" b="1" i="0" dirty="0">
                          <a:solidFill>
                            <a:schemeClr val="tx1">
                              <a:lumMod val="75000"/>
                              <a:lumOff val="25000"/>
                            </a:schemeClr>
                          </a:solidFill>
                        </a:rPr>
                        <a:t>F005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1" i="0" dirty="0">
                          <a:solidFill>
                            <a:schemeClr val="tx1">
                              <a:lumMod val="75000"/>
                              <a:lumOff val="25000"/>
                            </a:schemeClr>
                          </a:solidFill>
                        </a:rPr>
                        <a:t>FILE SHARING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i="0" dirty="0">
                          <a:solidFill>
                            <a:schemeClr val="tx1">
                              <a:lumMod val="75000"/>
                              <a:lumOff val="25000"/>
                            </a:schemeClr>
                          </a:solidFill>
                        </a:rPr>
                        <a:t>FR011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kern="1200" dirty="0">
                          <a:solidFill>
                            <a:schemeClr val="tx1">
                              <a:lumMod val="75000"/>
                              <a:lumOff val="25000"/>
                            </a:schemeClr>
                          </a:solidFill>
                          <a:latin typeface="+mn-lt"/>
                          <a:ea typeface="+mn-ea"/>
                          <a:cs typeface="+mn-cs"/>
                        </a:rPr>
                        <a:t>Upload File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Button to select files through a file browser and an upload button will be provided.</a:t>
                      </a:r>
                      <a:endParaRPr lang="en-US" sz="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9560">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i="0" dirty="0">
                          <a:solidFill>
                            <a:schemeClr val="tx1">
                              <a:lumMod val="75000"/>
                              <a:lumOff val="25000"/>
                            </a:schemeClr>
                          </a:solidFill>
                        </a:rPr>
                        <a:t>FR012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kern="1200" dirty="0">
                          <a:solidFill>
                            <a:schemeClr val="tx1">
                              <a:lumMod val="75000"/>
                              <a:lumOff val="25000"/>
                            </a:schemeClr>
                          </a:solidFill>
                          <a:latin typeface="+mn-lt"/>
                          <a:ea typeface="+mn-ea"/>
                          <a:cs typeface="+mn-cs"/>
                        </a:rPr>
                        <a:t>Download File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kern="1200" dirty="0">
                          <a:solidFill>
                            <a:schemeClr val="dk1"/>
                          </a:solidFill>
                          <a:effectLst/>
                          <a:latin typeface="+mn-lt"/>
                          <a:ea typeface="+mn-ea"/>
                          <a:cs typeface="+mn-cs"/>
                        </a:rPr>
                        <a:t>Files will be downloaded to a local directory though a download button provided.</a:t>
                      </a:r>
                    </a:p>
                    <a:p>
                      <a:r>
                        <a:rPr lang="en-US" sz="1600" kern="1200" dirty="0">
                          <a:solidFill>
                            <a:schemeClr val="dk1"/>
                          </a:solidFill>
                          <a:effectLst/>
                          <a:latin typeface="+mn-lt"/>
                          <a:ea typeface="+mn-ea"/>
                          <a:cs typeface="+mn-cs"/>
                        </a:rPr>
                        <a:t>User will be able to select downloading directory using a file browser.</a:t>
                      </a:r>
                      <a:endParaRPr lang="en-US" sz="3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81112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3431843765"/>
              </p:ext>
            </p:extLst>
          </p:nvPr>
        </p:nvGraphicFramePr>
        <p:xfrm>
          <a:off x="486586" y="1706326"/>
          <a:ext cx="11411857" cy="4693920"/>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2997099">
                  <a:extLst>
                    <a:ext uri="{9D8B030D-6E8A-4147-A177-3AD203B41FA5}">
                      <a16:colId xmlns:a16="http://schemas.microsoft.com/office/drawing/2014/main" val="115202853"/>
                    </a:ext>
                  </a:extLst>
                </a:gridCol>
                <a:gridCol w="4042330">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726921">
                <a:tc rowSpan="5">
                  <a:txBody>
                    <a:bodyPr/>
                    <a:lstStyle/>
                    <a:p>
                      <a:pPr algn="ctr"/>
                      <a:r>
                        <a:rPr lang="en-ZA" sz="1600" b="1" i="0" dirty="0">
                          <a:solidFill>
                            <a:schemeClr val="tx1">
                              <a:lumMod val="75000"/>
                              <a:lumOff val="25000"/>
                            </a:schemeClr>
                          </a:solidFill>
                        </a:rPr>
                        <a:t>F006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ZA" sz="1600" b="1" i="0" dirty="0">
                          <a:solidFill>
                            <a:schemeClr val="tx1">
                              <a:lumMod val="75000"/>
                              <a:lumOff val="25000"/>
                            </a:schemeClr>
                          </a:solidFill>
                        </a:rPr>
                        <a:t>FRIEND</a:t>
                      </a:r>
                      <a:r>
                        <a:rPr lang="en-ZA" sz="1600" b="1" i="0" baseline="0" dirty="0">
                          <a:solidFill>
                            <a:schemeClr val="tx1">
                              <a:lumMod val="75000"/>
                              <a:lumOff val="25000"/>
                            </a:schemeClr>
                          </a:solidFill>
                        </a:rPr>
                        <a:t> LIST MANAGEMENT</a:t>
                      </a: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0" i="0" dirty="0">
                          <a:solidFill>
                            <a:schemeClr val="tx1">
                              <a:lumMod val="75000"/>
                              <a:lumOff val="25000"/>
                            </a:schemeClr>
                          </a:solidFill>
                        </a:rPr>
                        <a:t>FR013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600" b="1" kern="1200" dirty="0">
                          <a:solidFill>
                            <a:schemeClr val="tx1">
                              <a:lumMod val="75000"/>
                              <a:lumOff val="25000"/>
                            </a:schemeClr>
                          </a:solidFill>
                          <a:latin typeface="+mn-lt"/>
                          <a:ea typeface="+mn-ea"/>
                          <a:cs typeface="+mn-cs"/>
                        </a:rPr>
                        <a:t>Add Friend</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kern="1200" dirty="0">
                          <a:solidFill>
                            <a:schemeClr val="dk1"/>
                          </a:solidFill>
                          <a:effectLst/>
                          <a:latin typeface="+mn-lt"/>
                          <a:ea typeface="+mn-ea"/>
                          <a:cs typeface="+mn-cs"/>
                        </a:rPr>
                        <a:t>Text field will be provided for the user to enter the web ID or profile URL to add Friend.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5791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A button is provided right next to text field that performs search the profile and add friend.</a:t>
                      </a:r>
                    </a:p>
                    <a:p>
                      <a:pPr algn="just"/>
                      <a:r>
                        <a:rPr lang="en-US" sz="1600" kern="1200" dirty="0">
                          <a:solidFill>
                            <a:schemeClr val="dk1"/>
                          </a:solidFill>
                          <a:effectLst/>
                          <a:latin typeface="+mn-lt"/>
                          <a:ea typeface="+mn-ea"/>
                          <a:cs typeface="+mn-cs"/>
                        </a:rPr>
                        <a:t>If nothing found user will be notified by an error message.</a:t>
                      </a:r>
                      <a:endParaRPr lang="en-US" sz="5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3637">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0" i="0" dirty="0">
                          <a:solidFill>
                            <a:schemeClr val="tx1">
                              <a:lumMod val="75000"/>
                              <a:lumOff val="25000"/>
                            </a:schemeClr>
                          </a:solidFill>
                        </a:rPr>
                        <a:t>FR014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1" kern="1200" dirty="0">
                          <a:solidFill>
                            <a:schemeClr val="tx1">
                              <a:lumMod val="75000"/>
                              <a:lumOff val="25000"/>
                            </a:schemeClr>
                          </a:solidFill>
                          <a:latin typeface="+mn-lt"/>
                          <a:ea typeface="+mn-ea"/>
                          <a:cs typeface="+mn-cs"/>
                        </a:rPr>
                        <a:t>Un Friend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Friend's profile URL and web ID will be shown in a table.</a:t>
                      </a:r>
                      <a:endParaRPr lang="en-US" sz="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17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The table will contain action button 'remove' for each profile.</a:t>
                      </a:r>
                    </a:p>
                    <a:p>
                      <a:pPr algn="just"/>
                      <a:r>
                        <a:rPr lang="en-US" sz="1600" kern="1200" dirty="0">
                          <a:solidFill>
                            <a:schemeClr val="dk1"/>
                          </a:solidFill>
                          <a:effectLst/>
                          <a:latin typeface="+mn-lt"/>
                          <a:ea typeface="+mn-ea"/>
                          <a:cs typeface="+mn-cs"/>
                        </a:rPr>
                        <a:t>Remove button will perform Unfriending of that profile from friend list.</a:t>
                      </a:r>
                      <a:endParaRPr lang="en-US" sz="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893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600" kern="1200" dirty="0">
                          <a:solidFill>
                            <a:schemeClr val="dk1"/>
                          </a:solidFill>
                          <a:effectLst/>
                          <a:latin typeface="+mn-lt"/>
                          <a:ea typeface="+mn-ea"/>
                          <a:cs typeface="+mn-cs"/>
                        </a:rPr>
                        <a:t>'categorize' button which will redirect the user to friends categories will be provided.</a:t>
                      </a:r>
                      <a:endParaRPr lang="en-US" sz="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071982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2676139" y="1270617"/>
            <a:ext cx="6445358" cy="2668423"/>
          </a:xfrm>
        </p:spPr>
        <p:txBody>
          <a:bodyPr/>
          <a:lstStyle/>
          <a:p>
            <a:r>
              <a:rPr lang="en-US" sz="2400" i="1" dirty="0" err="1"/>
              <a:t>Zeeshan</a:t>
            </a:r>
            <a:r>
              <a:rPr lang="en-US" sz="2400" i="1" dirty="0"/>
              <a:t> Akbar		</a:t>
            </a:r>
            <a:r>
              <a:rPr lang="en-US" sz="1800" i="1" dirty="0"/>
              <a:t>F161BSCS013</a:t>
            </a:r>
          </a:p>
          <a:p>
            <a:endParaRPr lang="en-US" sz="1800" i="1" dirty="0"/>
          </a:p>
          <a:p>
            <a:r>
              <a:rPr lang="en-US" sz="2400" i="1" dirty="0" err="1"/>
              <a:t>Aniqa</a:t>
            </a:r>
            <a:r>
              <a:rPr lang="en-US" sz="2400" i="1" dirty="0"/>
              <a:t> Sadaf			</a:t>
            </a:r>
            <a:r>
              <a:rPr lang="en-US" sz="1800" i="1" dirty="0"/>
              <a:t>F161BSCS021</a:t>
            </a:r>
          </a:p>
          <a:p>
            <a:endParaRPr lang="en-US" sz="1800" i="1" dirty="0"/>
          </a:p>
          <a:p>
            <a:r>
              <a:rPr lang="en-US" sz="2400" i="1" dirty="0"/>
              <a:t>M. Usama </a:t>
            </a:r>
            <a:r>
              <a:rPr lang="en-US" sz="2400" i="1" dirty="0" err="1"/>
              <a:t>Mobeen</a:t>
            </a:r>
            <a:r>
              <a:rPr lang="en-US" sz="2400" i="1" dirty="0"/>
              <a:t>		</a:t>
            </a:r>
            <a:r>
              <a:rPr lang="en-US" sz="1800" i="1" dirty="0"/>
              <a:t>F161BSCS031</a:t>
            </a:r>
          </a:p>
          <a:p>
            <a:endParaRPr lang="en-US" sz="1800" i="1" dirty="0"/>
          </a:p>
          <a:p>
            <a:r>
              <a:rPr lang="en-US" sz="2400" i="1" dirty="0"/>
              <a:t>Zahra </a:t>
            </a:r>
            <a:r>
              <a:rPr lang="en-US" sz="2400" i="1" dirty="0" err="1"/>
              <a:t>Nadeem</a:t>
            </a:r>
            <a:r>
              <a:rPr lang="en-US" sz="2400" i="1" dirty="0"/>
              <a:t>		</a:t>
            </a:r>
            <a:r>
              <a:rPr lang="en-US" sz="1800" i="1" dirty="0"/>
              <a:t>F161BSCS048</a:t>
            </a:r>
          </a:p>
          <a:p>
            <a:pPr algn="ctr"/>
            <a:endParaRPr lang="en-US" sz="3200" dirty="0"/>
          </a:p>
        </p:txBody>
      </p:sp>
      <p:sp>
        <p:nvSpPr>
          <p:cNvPr id="3" name="Text Placeholder 2"/>
          <p:cNvSpPr>
            <a:spLocks noGrp="1"/>
          </p:cNvSpPr>
          <p:nvPr>
            <p:ph type="body" sz="quarter" idx="14"/>
          </p:nvPr>
        </p:nvSpPr>
        <p:spPr>
          <a:xfrm>
            <a:off x="6027312" y="5933630"/>
            <a:ext cx="6000482" cy="369332"/>
          </a:xfrm>
        </p:spPr>
        <p:txBody>
          <a:bodyPr/>
          <a:lstStyle/>
          <a:p>
            <a:r>
              <a:rPr lang="en-US" dirty="0"/>
              <a:t>Foundation University Rawalpindi</a:t>
            </a:r>
          </a:p>
        </p:txBody>
      </p:sp>
      <p:sp>
        <p:nvSpPr>
          <p:cNvPr id="4" name="Rectangle 3"/>
          <p:cNvSpPr/>
          <p:nvPr/>
        </p:nvSpPr>
        <p:spPr>
          <a:xfrm>
            <a:off x="842523" y="2024"/>
            <a:ext cx="2227982" cy="1217769"/>
          </a:xfrm>
          <a:prstGeom prst="rect">
            <a:avLst/>
          </a:prstGeom>
        </p:spPr>
        <p:txBody>
          <a:bodyPr wrap="none">
            <a:spAutoFit/>
          </a:bodyPr>
          <a:lstStyle/>
          <a:p>
            <a:pPr lvl="0" algn="ctr">
              <a:lnSpc>
                <a:spcPct val="90000"/>
              </a:lnSpc>
              <a:spcBef>
                <a:spcPts val="1000"/>
              </a:spcBef>
            </a:pPr>
            <a:r>
              <a:rPr lang="en-US" sz="3600" b="1" dirty="0">
                <a:solidFill>
                  <a:srgbClr val="FFC000"/>
                </a:solidFill>
                <a:latin typeface="Segoe UI" panose="020B0502040204020203" pitchFamily="34" charset="0"/>
                <a:cs typeface="Segoe UI" panose="020B0502040204020203" pitchFamily="34" charset="0"/>
              </a:rPr>
              <a:t>Group</a:t>
            </a:r>
          </a:p>
          <a:p>
            <a:pPr lvl="0" algn="ctr">
              <a:lnSpc>
                <a:spcPct val="90000"/>
              </a:lnSpc>
              <a:spcBef>
                <a:spcPts val="1000"/>
              </a:spcBef>
            </a:pPr>
            <a:r>
              <a:rPr lang="en-US" sz="3600" b="1" dirty="0">
                <a:solidFill>
                  <a:srgbClr val="FFC000"/>
                </a:solidFill>
                <a:latin typeface="Segoe UI" panose="020B0502040204020203" pitchFamily="34" charset="0"/>
                <a:cs typeface="Segoe UI" panose="020B0502040204020203" pitchFamily="34" charset="0"/>
              </a:rPr>
              <a:t>Members</a:t>
            </a:r>
          </a:p>
        </p:txBody>
      </p:sp>
      <p:sp>
        <p:nvSpPr>
          <p:cNvPr id="5" name="Text Placeholder 17">
            <a:extLst>
              <a:ext uri="{FF2B5EF4-FFF2-40B4-BE49-F238E27FC236}">
                <a16:creationId xmlns:a16="http://schemas.microsoft.com/office/drawing/2014/main" id="{9046B7DE-DBCF-4F1D-AE7A-FD9D4F34FE68}"/>
              </a:ext>
            </a:extLst>
          </p:cNvPr>
          <p:cNvSpPr txBox="1">
            <a:spLocks/>
          </p:cNvSpPr>
          <p:nvPr/>
        </p:nvSpPr>
        <p:spPr>
          <a:xfrm>
            <a:off x="2676139" y="4022139"/>
            <a:ext cx="6445358" cy="1698927"/>
          </a:xfrm>
          <a:prstGeom prst="rect">
            <a:avLst/>
          </a:prstGeom>
        </p:spPr>
        <p:txBody>
          <a:bodyPr vert="horz" wrap="square" lIns="91440" tIns="45720" rIns="91440" bIns="45720" rtlCol="0" anchor="ctr">
            <a:spAutoFit/>
          </a:bodyPr>
          <a:lstStyle>
            <a:lvl1pPr marL="231775" indent="-231775" algn="l" defTabSz="914400" rtl="0" eaLnBrk="1" latinLnBrk="0" hangingPunct="1">
              <a:lnSpc>
                <a:spcPct val="90000"/>
              </a:lnSpc>
              <a:spcBef>
                <a:spcPts val="0"/>
              </a:spcBef>
              <a:buFont typeface="Arial" panose="020B0604020202020204" pitchFamily="34" charset="0"/>
              <a:buNone/>
              <a:defRPr sz="3600" b="0" kern="1200" baseline="0">
                <a:gradFill>
                  <a:gsLst>
                    <a:gs pos="0">
                      <a:schemeClr val="accent1">
                        <a:lumMod val="5000"/>
                        <a:lumOff val="95000"/>
                      </a:schemeClr>
                    </a:gs>
                    <a:gs pos="100000">
                      <a:schemeClr val="bg1"/>
                    </a:gs>
                  </a:gsLst>
                  <a:lin ang="5400000" scaled="1"/>
                </a:gradFill>
                <a:latin typeface="+mn-lt"/>
                <a:ea typeface="+mn-ea"/>
                <a:cs typeface="+mn-cs"/>
              </a:defRPr>
            </a:lvl1pPr>
            <a:lvl2pPr marL="109538" indent="0" algn="l" defTabSz="914400" rtl="0" eaLnBrk="1" latinLnBrk="0" hangingPunct="1">
              <a:lnSpc>
                <a:spcPct val="90000"/>
              </a:lnSpc>
              <a:spcBef>
                <a:spcPts val="0"/>
              </a:spcBef>
              <a:buFont typeface="Arial" panose="020B0604020202020204" pitchFamily="34" charset="0"/>
              <a:buNone/>
              <a:defRPr sz="3600" b="1" kern="1200">
                <a:gradFill>
                  <a:gsLst>
                    <a:gs pos="0">
                      <a:schemeClr val="accent1">
                        <a:lumMod val="5000"/>
                        <a:lumOff val="95000"/>
                      </a:schemeClr>
                    </a:gs>
                    <a:gs pos="100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1" dirty="0"/>
              <a:t>Dr. Shariq </a:t>
            </a:r>
            <a:r>
              <a:rPr lang="en-US" sz="2800" i="1" dirty="0" err="1"/>
              <a:t>Husssain</a:t>
            </a:r>
            <a:r>
              <a:rPr lang="en-US" sz="2800" i="1" dirty="0"/>
              <a:t> </a:t>
            </a:r>
            <a:r>
              <a:rPr lang="en-US" sz="1800" i="1" dirty="0"/>
              <a:t>(HOD SE FURC)</a:t>
            </a:r>
            <a:endParaRPr lang="en-US" sz="2800" i="1" dirty="0"/>
          </a:p>
          <a:p>
            <a:endParaRPr lang="en-US" sz="2800" i="1" dirty="0"/>
          </a:p>
          <a:p>
            <a:r>
              <a:rPr lang="en-US" sz="2800" i="1" dirty="0"/>
              <a:t>Mr. Umar Mahmood </a:t>
            </a:r>
            <a:r>
              <a:rPr lang="en-US" sz="1800" i="1" dirty="0"/>
              <a:t>(Assistant Professor)</a:t>
            </a:r>
          </a:p>
          <a:p>
            <a:pPr algn="ctr"/>
            <a:endParaRPr lang="en-US" sz="3200" dirty="0"/>
          </a:p>
        </p:txBody>
      </p:sp>
    </p:spTree>
    <p:extLst>
      <p:ext uri="{BB962C8B-B14F-4D97-AF65-F5344CB8AC3E}">
        <p14:creationId xmlns:p14="http://schemas.microsoft.com/office/powerpoint/2010/main" val="23761056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2936690419"/>
              </p:ext>
            </p:extLst>
          </p:nvPr>
        </p:nvGraphicFramePr>
        <p:xfrm>
          <a:off x="486586" y="2181257"/>
          <a:ext cx="11411857" cy="4023360"/>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2997099">
                  <a:extLst>
                    <a:ext uri="{9D8B030D-6E8A-4147-A177-3AD203B41FA5}">
                      <a16:colId xmlns:a16="http://schemas.microsoft.com/office/drawing/2014/main" val="115202853"/>
                    </a:ext>
                  </a:extLst>
                </a:gridCol>
                <a:gridCol w="4042330">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726921">
                <a:tc rowSpan="3">
                  <a:txBody>
                    <a:bodyPr/>
                    <a:lstStyle/>
                    <a:p>
                      <a:pPr algn="ctr"/>
                      <a:r>
                        <a:rPr lang="en-ZA" sz="1600" b="1" i="0" dirty="0">
                          <a:solidFill>
                            <a:schemeClr val="tx1">
                              <a:lumMod val="75000"/>
                              <a:lumOff val="25000"/>
                            </a:schemeClr>
                          </a:solidFill>
                        </a:rPr>
                        <a:t>F006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1" i="0" dirty="0">
                          <a:solidFill>
                            <a:schemeClr val="tx1">
                              <a:lumMod val="75000"/>
                              <a:lumOff val="25000"/>
                            </a:schemeClr>
                          </a:solidFill>
                        </a:rPr>
                        <a:t>FRIEND</a:t>
                      </a:r>
                      <a:r>
                        <a:rPr lang="en-ZA" sz="1600" b="1" i="0" baseline="0" dirty="0">
                          <a:solidFill>
                            <a:schemeClr val="tx1">
                              <a:lumMod val="75000"/>
                              <a:lumOff val="25000"/>
                            </a:schemeClr>
                          </a:solidFill>
                        </a:rPr>
                        <a:t> LIST MANAGEMENT</a:t>
                      </a: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0" i="0" dirty="0">
                          <a:solidFill>
                            <a:schemeClr val="tx1">
                              <a:lumMod val="75000"/>
                              <a:lumOff val="25000"/>
                            </a:schemeClr>
                          </a:solidFill>
                        </a:rPr>
                        <a:t>FR015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US" sz="1600" b="1" kern="1200" dirty="0">
                          <a:solidFill>
                            <a:schemeClr val="tx1">
                              <a:lumMod val="75000"/>
                              <a:lumOff val="25000"/>
                            </a:schemeClr>
                          </a:solidFill>
                          <a:latin typeface="+mn-lt"/>
                          <a:ea typeface="+mn-ea"/>
                          <a:cs typeface="+mn-cs"/>
                        </a:rPr>
                        <a:t>Categorize Friends</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Different tables for different categories showing profiles with action buttons 'remove' and 'change Category' will be shown.</a:t>
                      </a:r>
                    </a:p>
                    <a:p>
                      <a:pPr algn="just"/>
                      <a:r>
                        <a:rPr lang="en-US" sz="1600" kern="1200" dirty="0">
                          <a:solidFill>
                            <a:schemeClr val="dk1"/>
                          </a:solidFill>
                          <a:effectLst/>
                          <a:latin typeface="+mn-lt"/>
                          <a:ea typeface="+mn-ea"/>
                          <a:cs typeface="+mn-cs"/>
                        </a:rPr>
                        <a:t>Change Category button will open a dialog box which will asks user to select category of the profile.</a:t>
                      </a:r>
                      <a:endParaRPr lang="en-US" sz="140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2895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Remove button will remove that profile from friend list.</a:t>
                      </a:r>
                      <a:endParaRPr lang="en-US" sz="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95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600" kern="1200" dirty="0">
                          <a:solidFill>
                            <a:schemeClr val="dk1"/>
                          </a:solidFill>
                          <a:effectLst/>
                          <a:latin typeface="+mn-lt"/>
                          <a:ea typeface="+mn-ea"/>
                          <a:cs typeface="+mn-cs"/>
                        </a:rPr>
                        <a:t>The dialog box will contain categories names with checkboxes. A cancel button and apply button.</a:t>
                      </a:r>
                    </a:p>
                    <a:p>
                      <a:r>
                        <a:rPr lang="en-US" sz="1600" kern="1200" dirty="0">
                          <a:solidFill>
                            <a:schemeClr val="dk1"/>
                          </a:solidFill>
                          <a:effectLst/>
                          <a:latin typeface="+mn-lt"/>
                          <a:ea typeface="+mn-ea"/>
                          <a:cs typeface="+mn-cs"/>
                        </a:rPr>
                        <a:t>'All Friends' button which will redirect the user to all friends page.</a:t>
                      </a:r>
                      <a:endParaRPr lang="en-US" sz="3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057053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702"/>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167427"/>
            <a:ext cx="4083304" cy="1357295"/>
          </a:xfrm>
        </p:spPr>
        <p:txBody>
          <a:bodyPr/>
          <a:lstStyle/>
          <a:p>
            <a:r>
              <a:rPr lang="en-US" b="1" dirty="0">
                <a:gradFill>
                  <a:gsLst>
                    <a:gs pos="15000">
                      <a:schemeClr val="bg1"/>
                    </a:gs>
                    <a:gs pos="47000">
                      <a:schemeClr val="bg1"/>
                    </a:gs>
                  </a:gsLst>
                  <a:lin ang="5400000" scaled="1"/>
                </a:gradFill>
              </a:rPr>
              <a:t>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1582500905"/>
              </p:ext>
            </p:extLst>
          </p:nvPr>
        </p:nvGraphicFramePr>
        <p:xfrm>
          <a:off x="486586" y="2181257"/>
          <a:ext cx="11411857" cy="4206240"/>
        </p:xfrm>
        <a:graphic>
          <a:graphicData uri="http://schemas.openxmlformats.org/drawingml/2006/table">
            <a:tbl>
              <a:tblPr firstRow="1" firstCol="1">
                <a:tableStyleId>{5C22544A-7EE6-4342-B048-85BDC9FD1C3A}</a:tableStyleId>
              </a:tblPr>
              <a:tblGrid>
                <a:gridCol w="1338942">
                  <a:extLst>
                    <a:ext uri="{9D8B030D-6E8A-4147-A177-3AD203B41FA5}">
                      <a16:colId xmlns:a16="http://schemas.microsoft.com/office/drawing/2014/main" val="20000"/>
                    </a:ext>
                  </a:extLst>
                </a:gridCol>
                <a:gridCol w="2052738">
                  <a:extLst>
                    <a:ext uri="{9D8B030D-6E8A-4147-A177-3AD203B41FA5}">
                      <a16:colId xmlns:a16="http://schemas.microsoft.com/office/drawing/2014/main" val="20001"/>
                    </a:ext>
                  </a:extLst>
                </a:gridCol>
                <a:gridCol w="980748">
                  <a:extLst>
                    <a:ext uri="{9D8B030D-6E8A-4147-A177-3AD203B41FA5}">
                      <a16:colId xmlns:a16="http://schemas.microsoft.com/office/drawing/2014/main" val="1173992025"/>
                    </a:ext>
                  </a:extLst>
                </a:gridCol>
                <a:gridCol w="2791037">
                  <a:extLst>
                    <a:ext uri="{9D8B030D-6E8A-4147-A177-3AD203B41FA5}">
                      <a16:colId xmlns:a16="http://schemas.microsoft.com/office/drawing/2014/main" val="115202853"/>
                    </a:ext>
                  </a:extLst>
                </a:gridCol>
                <a:gridCol w="4248392">
                  <a:extLst>
                    <a:ext uri="{9D8B030D-6E8A-4147-A177-3AD203B41FA5}">
                      <a16:colId xmlns:a16="http://schemas.microsoft.com/office/drawing/2014/main" val="20004"/>
                    </a:ext>
                  </a:extLst>
                </a:gridCol>
              </a:tblGrid>
              <a:tr h="333829">
                <a:tc>
                  <a:txBody>
                    <a:bodyPr/>
                    <a:lstStyle/>
                    <a:p>
                      <a:pPr algn="ctr"/>
                      <a:r>
                        <a:rPr lang="en-ZA" sz="1600" b="1" i="0" kern="1200" dirty="0">
                          <a:solidFill>
                            <a:schemeClr val="bg1"/>
                          </a:solidFill>
                          <a:latin typeface="+mn-lt"/>
                          <a:ea typeface="+mn-ea"/>
                          <a:cs typeface="+mn-cs"/>
                        </a:rPr>
                        <a:t>Feature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i="0" kern="1200" dirty="0">
                          <a:solidFill>
                            <a:schemeClr val="bg1"/>
                          </a:solidFill>
                          <a:latin typeface="+mn-lt"/>
                          <a:ea typeface="+mn-ea"/>
                          <a:cs typeface="+mn-cs"/>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just"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726921">
                <a:tc rowSpan="3">
                  <a:txBody>
                    <a:bodyPr/>
                    <a:lstStyle/>
                    <a:p>
                      <a:pPr algn="ctr"/>
                      <a:r>
                        <a:rPr lang="en-ZA" sz="1600" b="1" i="0" dirty="0">
                          <a:solidFill>
                            <a:schemeClr val="tx1">
                              <a:lumMod val="75000"/>
                              <a:lumOff val="25000"/>
                            </a:schemeClr>
                          </a:solidFill>
                        </a:rPr>
                        <a:t>F007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1" i="0" dirty="0">
                          <a:solidFill>
                            <a:schemeClr val="tx1">
                              <a:lumMod val="75000"/>
                              <a:lumOff val="25000"/>
                            </a:schemeClr>
                          </a:solidFill>
                        </a:rPr>
                        <a:t>FEEDBACK MANAGEMENT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ZA" sz="1600" b="0" i="0" dirty="0">
                          <a:solidFill>
                            <a:schemeClr val="tx1">
                              <a:lumMod val="75000"/>
                              <a:lumOff val="25000"/>
                            </a:schemeClr>
                          </a:solidFill>
                        </a:rPr>
                        <a:t>FR016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US" sz="1600" b="1" kern="1200" dirty="0">
                          <a:solidFill>
                            <a:schemeClr val="tx1">
                              <a:lumMod val="75000"/>
                              <a:lumOff val="25000"/>
                            </a:schemeClr>
                          </a:solidFill>
                          <a:latin typeface="+mn-lt"/>
                          <a:ea typeface="+mn-ea"/>
                          <a:cs typeface="+mn-cs"/>
                        </a:rPr>
                        <a:t>Feedback</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dirty="0">
                          <a:solidFill>
                            <a:schemeClr val="dk1"/>
                          </a:solidFill>
                          <a:effectLst/>
                          <a:latin typeface="+mn-lt"/>
                          <a:ea typeface="+mn-ea"/>
                          <a:cs typeface="+mn-cs"/>
                        </a:rPr>
                        <a:t>A form is provided with</a:t>
                      </a:r>
                      <a:r>
                        <a:rPr lang="en-US" sz="1600" kern="1200" baseline="0" dirty="0">
                          <a:solidFill>
                            <a:schemeClr val="dk1"/>
                          </a:solidFill>
                          <a:effectLst/>
                          <a:latin typeface="+mn-lt"/>
                          <a:ea typeface="+mn-ea"/>
                          <a:cs typeface="+mn-cs"/>
                        </a:rPr>
                        <a:t> text fields for email, name and message with a button to send the feedback. </a:t>
                      </a:r>
                      <a:endParaRPr lang="en-US" sz="140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2895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Email</a:t>
                      </a:r>
                      <a:r>
                        <a:rPr lang="en-US" sz="1600" kern="1200" baseline="0" dirty="0">
                          <a:solidFill>
                            <a:schemeClr val="dk1"/>
                          </a:solidFill>
                          <a:effectLst/>
                          <a:latin typeface="+mn-lt"/>
                          <a:ea typeface="+mn-ea"/>
                          <a:cs typeface="+mn-cs"/>
                        </a:rPr>
                        <a:t> text field check for valid email and maximum character count is 30.</a:t>
                      </a:r>
                      <a:endParaRPr lang="en-US" sz="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95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r>
                        <a:rPr lang="en-US" sz="1600" kern="1200" dirty="0">
                          <a:solidFill>
                            <a:schemeClr val="dk1"/>
                          </a:solidFill>
                          <a:effectLst/>
                          <a:latin typeface="+mn-lt"/>
                          <a:ea typeface="+mn-ea"/>
                          <a:cs typeface="+mn-cs"/>
                        </a:rPr>
                        <a:t>The</a:t>
                      </a:r>
                      <a:r>
                        <a:rPr lang="en-US" sz="1600" kern="1200" baseline="0" dirty="0">
                          <a:solidFill>
                            <a:schemeClr val="dk1"/>
                          </a:solidFill>
                          <a:effectLst/>
                          <a:latin typeface="+mn-lt"/>
                          <a:ea typeface="+mn-ea"/>
                          <a:cs typeface="+mn-cs"/>
                        </a:rPr>
                        <a:t> send button redirects the user to home page and send the feedback to admin.</a:t>
                      </a:r>
                      <a:endParaRPr lang="en-US" sz="3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9560">
                <a:tc rowSpan="2">
                  <a:txBody>
                    <a:bodyPr/>
                    <a:lstStyle/>
                    <a:p>
                      <a:pPr algn="ctr"/>
                      <a:r>
                        <a:rPr lang="en-ZA" sz="1600" b="1" i="0" dirty="0">
                          <a:solidFill>
                            <a:schemeClr val="tx1">
                              <a:lumMod val="75000"/>
                              <a:lumOff val="25000"/>
                            </a:schemeClr>
                          </a:solidFill>
                        </a:rPr>
                        <a:t>F008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ZA" sz="1600" b="1" i="0" dirty="0">
                          <a:solidFill>
                            <a:schemeClr val="tx1">
                              <a:lumMod val="75000"/>
                              <a:lumOff val="25000"/>
                            </a:schemeClr>
                          </a:solidFill>
                        </a:rPr>
                        <a:t>REPORT</a:t>
                      </a:r>
                      <a:r>
                        <a:rPr lang="en-ZA" sz="1600" b="1" i="0" baseline="0" dirty="0">
                          <a:solidFill>
                            <a:schemeClr val="tx1">
                              <a:lumMod val="75000"/>
                              <a:lumOff val="25000"/>
                            </a:schemeClr>
                          </a:solidFill>
                        </a:rPr>
                        <a:t> GENERATOR</a:t>
                      </a: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i="0" dirty="0">
                          <a:solidFill>
                            <a:schemeClr val="tx1">
                              <a:lumMod val="75000"/>
                              <a:lumOff val="25000"/>
                            </a:schemeClr>
                          </a:solidFill>
                        </a:rPr>
                        <a:t>FR017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kern="1200" dirty="0">
                          <a:solidFill>
                            <a:schemeClr val="tx1">
                              <a:lumMod val="75000"/>
                              <a:lumOff val="25000"/>
                            </a:schemeClr>
                          </a:solidFill>
                          <a:latin typeface="+mn-lt"/>
                          <a:ea typeface="+mn-ea"/>
                          <a:cs typeface="+mn-cs"/>
                        </a:rPr>
                        <a:t>View</a:t>
                      </a:r>
                      <a:r>
                        <a:rPr lang="en-ZA" sz="1600" b="1" kern="1200" baseline="0" dirty="0">
                          <a:solidFill>
                            <a:schemeClr val="tx1">
                              <a:lumMod val="75000"/>
                              <a:lumOff val="25000"/>
                            </a:schemeClr>
                          </a:solidFill>
                          <a:latin typeface="+mn-lt"/>
                          <a:ea typeface="+mn-ea"/>
                          <a:cs typeface="+mn-cs"/>
                        </a:rPr>
                        <a:t> </a:t>
                      </a:r>
                      <a:r>
                        <a:rPr lang="en-ZA" sz="1600" b="1" kern="1200" dirty="0">
                          <a:solidFill>
                            <a:schemeClr val="tx1">
                              <a:lumMod val="75000"/>
                              <a:lumOff val="25000"/>
                            </a:schemeClr>
                          </a:solidFill>
                          <a:latin typeface="+mn-lt"/>
                          <a:ea typeface="+mn-ea"/>
                          <a:cs typeface="+mn-cs"/>
                        </a:rPr>
                        <a:t>Report</a:t>
                      </a:r>
                      <a:r>
                        <a:rPr lang="en-ZA" sz="1600" b="1" kern="1200" baseline="0" dirty="0">
                          <a:solidFill>
                            <a:schemeClr val="tx1">
                              <a:lumMod val="75000"/>
                              <a:lumOff val="25000"/>
                            </a:schemeClr>
                          </a:solidFill>
                          <a:latin typeface="+mn-lt"/>
                          <a:ea typeface="+mn-ea"/>
                          <a:cs typeface="+mn-cs"/>
                        </a:rPr>
                        <a:t> </a:t>
                      </a:r>
                      <a:endParaRPr lang="en-ZA" sz="1600" b="1" kern="1200" dirty="0">
                        <a:solidFill>
                          <a:schemeClr val="tx1">
                            <a:lumMod val="75000"/>
                            <a:lumOff val="25000"/>
                          </a:schemeClr>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baseline="0" dirty="0">
                          <a:solidFill>
                            <a:schemeClr val="dk1"/>
                          </a:solidFill>
                          <a:effectLst/>
                          <a:latin typeface="+mn-lt"/>
                          <a:ea typeface="+mn-ea"/>
                          <a:cs typeface="+mn-cs"/>
                        </a:rPr>
                        <a:t>A table is shown containing the analysis of data requested as a report. Having a download button at the top right.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9560">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1600" b="1"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i="0" dirty="0">
                          <a:solidFill>
                            <a:schemeClr val="tx1">
                              <a:lumMod val="75000"/>
                              <a:lumOff val="25000"/>
                            </a:schemeClr>
                          </a:solidFill>
                        </a:rPr>
                        <a:t>FR018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1" kern="1200" dirty="0">
                          <a:solidFill>
                            <a:schemeClr val="tx1">
                              <a:lumMod val="75000"/>
                              <a:lumOff val="25000"/>
                            </a:schemeClr>
                          </a:solidFill>
                          <a:latin typeface="+mn-lt"/>
                          <a:ea typeface="+mn-ea"/>
                          <a:cs typeface="+mn-cs"/>
                        </a:rPr>
                        <a:t>Download Report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kern="1200" baseline="0" dirty="0">
                          <a:solidFill>
                            <a:schemeClr val="dk1"/>
                          </a:solidFill>
                          <a:effectLst/>
                          <a:latin typeface="+mn-lt"/>
                          <a:ea typeface="+mn-ea"/>
                          <a:cs typeface="+mn-cs"/>
                        </a:rPr>
                        <a:t>Download button downloads the report in pdf.</a:t>
                      </a:r>
                    </a:p>
                    <a:p>
                      <a:pPr algn="just"/>
                      <a:r>
                        <a:rPr lang="en-US" sz="1600" kern="1200" baseline="0" dirty="0">
                          <a:solidFill>
                            <a:schemeClr val="dk1"/>
                          </a:solidFill>
                          <a:effectLst/>
                          <a:latin typeface="+mn-lt"/>
                          <a:ea typeface="+mn-ea"/>
                          <a:cs typeface="+mn-cs"/>
                        </a:rPr>
                        <a:t>Download location is user-selected using file browser.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6902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904"/>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72570"/>
            <a:ext cx="4083304" cy="1357295"/>
          </a:xfrm>
        </p:spPr>
        <p:txBody>
          <a:bodyPr/>
          <a:lstStyle/>
          <a:p>
            <a:r>
              <a:rPr lang="en-US" b="1" dirty="0">
                <a:gradFill>
                  <a:gsLst>
                    <a:gs pos="15000">
                      <a:schemeClr val="bg1"/>
                    </a:gs>
                    <a:gs pos="47000">
                      <a:schemeClr val="bg1"/>
                    </a:gs>
                  </a:gsLst>
                  <a:lin ang="5400000" scaled="1"/>
                </a:gradFill>
              </a:rPr>
              <a:t>Non Functional Requirements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3922429643"/>
              </p:ext>
            </p:extLst>
          </p:nvPr>
        </p:nvGraphicFramePr>
        <p:xfrm>
          <a:off x="460829" y="1683657"/>
          <a:ext cx="11411857" cy="5007158"/>
        </p:xfrm>
        <a:graphic>
          <a:graphicData uri="http://schemas.openxmlformats.org/drawingml/2006/table">
            <a:tbl>
              <a:tblPr firstRow="1" firstCol="1">
                <a:tableStyleId>{5C22544A-7EE6-4342-B048-85BDC9FD1C3A}</a:tableStyleId>
              </a:tblPr>
              <a:tblGrid>
                <a:gridCol w="2413000">
                  <a:extLst>
                    <a:ext uri="{9D8B030D-6E8A-4147-A177-3AD203B41FA5}">
                      <a16:colId xmlns:a16="http://schemas.microsoft.com/office/drawing/2014/main" val="1173992025"/>
                    </a:ext>
                  </a:extLst>
                </a:gridCol>
                <a:gridCol w="1698171">
                  <a:extLst>
                    <a:ext uri="{9D8B030D-6E8A-4147-A177-3AD203B41FA5}">
                      <a16:colId xmlns:a16="http://schemas.microsoft.com/office/drawing/2014/main" val="115202853"/>
                    </a:ext>
                  </a:extLst>
                </a:gridCol>
                <a:gridCol w="2365829">
                  <a:extLst>
                    <a:ext uri="{9D8B030D-6E8A-4147-A177-3AD203B41FA5}">
                      <a16:colId xmlns:a16="http://schemas.microsoft.com/office/drawing/2014/main" val="20002"/>
                    </a:ext>
                  </a:extLst>
                </a:gridCol>
                <a:gridCol w="4934857">
                  <a:extLst>
                    <a:ext uri="{9D8B030D-6E8A-4147-A177-3AD203B41FA5}">
                      <a16:colId xmlns:a16="http://schemas.microsoft.com/office/drawing/2014/main" val="20003"/>
                    </a:ext>
                  </a:extLst>
                </a:gridCol>
              </a:tblGrid>
              <a:tr h="333829">
                <a:tc>
                  <a:txBody>
                    <a:bodyPr/>
                    <a:lstStyle/>
                    <a:p>
                      <a:pPr algn="ctr"/>
                      <a:r>
                        <a:rPr lang="en-ZA" sz="1600" b="1" kern="1200" dirty="0">
                          <a:solidFill>
                            <a:schemeClr val="bg1"/>
                          </a:solidFill>
                          <a:latin typeface="+mn-lt"/>
                          <a:ea typeface="+mn-ea"/>
                          <a:cs typeface="+mn-cs"/>
                        </a:rPr>
                        <a:t>Sr.</a:t>
                      </a:r>
                      <a:r>
                        <a:rPr lang="en-ZA" sz="1600" b="1" kern="1200" baseline="0" dirty="0">
                          <a:solidFill>
                            <a:schemeClr val="bg1"/>
                          </a:solidFill>
                          <a:latin typeface="+mn-lt"/>
                          <a:ea typeface="+mn-ea"/>
                          <a:cs typeface="+mn-cs"/>
                        </a:rPr>
                        <a:t> no</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algn="ctr" defTabSz="914400" rtl="0" eaLnBrk="1" latinLnBrk="0" hangingPunct="1"/>
                      <a:r>
                        <a:rPr lang="en-ZA" sz="1600" b="1" kern="1200" dirty="0">
                          <a:solidFill>
                            <a:schemeClr val="bg1"/>
                          </a:solidFill>
                          <a:latin typeface="+mn-lt"/>
                          <a:ea typeface="+mn-ea"/>
                          <a:cs typeface="+mn-cs"/>
                        </a:rPr>
                        <a:t>Non Functional</a:t>
                      </a:r>
                      <a:r>
                        <a:rPr lang="en-ZA" sz="1600" b="1" kern="1200" baseline="0" dirty="0">
                          <a:solidFill>
                            <a:schemeClr val="bg1"/>
                          </a:solidFill>
                          <a:latin typeface="+mn-lt"/>
                          <a:ea typeface="+mn-ea"/>
                          <a:cs typeface="+mn-cs"/>
                        </a:rPr>
                        <a:t> Requirement</a:t>
                      </a: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pPr marL="0" algn="ctr" defTabSz="914400" rtl="0" eaLnBrk="1" latinLnBrk="0" hangingPunct="1"/>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551272">
                <a:tc rowSpan="2">
                  <a:txBody>
                    <a:bodyPr/>
                    <a:lstStyle/>
                    <a:p>
                      <a:pPr algn="ctr"/>
                      <a:r>
                        <a:rPr lang="en-ZA" sz="1600" b="0" i="0" dirty="0">
                          <a:solidFill>
                            <a:schemeClr val="tx1">
                              <a:lumMod val="75000"/>
                              <a:lumOff val="25000"/>
                            </a:schemeClr>
                          </a:solidFill>
                        </a:rPr>
                        <a:t>NFR001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mn-lt"/>
                          <a:ea typeface="+mn-ea"/>
                          <a:cs typeface="+mn-cs"/>
                        </a:rPr>
                        <a:t>Security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Confidentiality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Pod is used</a:t>
                      </a:r>
                      <a:r>
                        <a:rPr lang="en-US" sz="1600" baseline="0" dirty="0"/>
                        <a:t> to achieve confidentiality in the form of access control list. </a:t>
                      </a:r>
                      <a:endParaRPr lang="en-US" sz="16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455387">
                <a:tc vMerge="1">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8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Availability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product will be available</a:t>
                      </a:r>
                      <a:r>
                        <a:rPr lang="en-US" sz="1600" baseline="0" dirty="0"/>
                        <a:t> 24/7 for this server Apache.</a:t>
                      </a:r>
                      <a:endParaRPr lang="en-US" sz="16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132828"/>
                  </a:ext>
                </a:extLst>
              </a:tr>
              <a:tr h="452575">
                <a:tc>
                  <a:txBody>
                    <a:bodyPr/>
                    <a:lstStyle/>
                    <a:p>
                      <a:pPr algn="ctr"/>
                      <a:r>
                        <a:rPr lang="en-ZA" sz="1600" b="0" i="0" dirty="0">
                          <a:solidFill>
                            <a:schemeClr val="tx1">
                              <a:lumMod val="75000"/>
                              <a:lumOff val="25000"/>
                            </a:schemeClr>
                          </a:solidFill>
                        </a:rPr>
                        <a:t>NFR002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mn-lt"/>
                          <a:ea typeface="+mn-ea"/>
                          <a:cs typeface="+mn-cs"/>
                        </a:rPr>
                        <a:t>Portability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Size of product is less than 20</a:t>
                      </a:r>
                      <a:r>
                        <a:rPr lang="en-US" sz="1600" baseline="0" dirty="0"/>
                        <a:t> MB.</a:t>
                      </a:r>
                      <a:endParaRPr lang="en-US" sz="16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300830"/>
                  </a:ext>
                </a:extLst>
              </a:tr>
              <a:tr h="478972">
                <a:tc>
                  <a:txBody>
                    <a:bodyPr/>
                    <a:lstStyle/>
                    <a:p>
                      <a:pPr algn="ctr"/>
                      <a:r>
                        <a:rPr lang="en-ZA" sz="1600" b="0" i="0" dirty="0">
                          <a:solidFill>
                            <a:schemeClr val="tx1">
                              <a:lumMod val="75000"/>
                              <a:lumOff val="25000"/>
                            </a:schemeClr>
                          </a:solidFill>
                        </a:rPr>
                        <a:t>NFR003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Usability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 new user can use the product with several minutes of</a:t>
                      </a:r>
                      <a:r>
                        <a:rPr lang="en-US" sz="1600" baseline="0" dirty="0"/>
                        <a:t> training provided as tutorial video. </a:t>
                      </a:r>
                      <a:endParaRPr lang="en-US" sz="16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728417"/>
                  </a:ext>
                </a:extLst>
              </a:tr>
              <a:tr h="393337">
                <a:tc>
                  <a:txBody>
                    <a:bodyPr/>
                    <a:lstStyle/>
                    <a:p>
                      <a:pPr algn="ctr"/>
                      <a:r>
                        <a:rPr lang="en-ZA" sz="1600" b="0" i="0" dirty="0">
                          <a:solidFill>
                            <a:schemeClr val="tx1">
                              <a:lumMod val="75000"/>
                              <a:lumOff val="25000"/>
                            </a:schemeClr>
                          </a:solidFill>
                        </a:rPr>
                        <a:t>NFR004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Reliability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Number of 2 crashes per</a:t>
                      </a:r>
                      <a:r>
                        <a:rPr lang="en-US" sz="1600" baseline="0" dirty="0"/>
                        <a:t> user/day/month</a:t>
                      </a:r>
                      <a:r>
                        <a:rPr lang="en-US" sz="1600" dirty="0"/>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078208"/>
                  </a:ext>
                </a:extLst>
              </a:tr>
              <a:tr h="0">
                <a:tc>
                  <a:txBody>
                    <a:bodyPr/>
                    <a:lstStyle/>
                    <a:p>
                      <a:pPr algn="ctr"/>
                      <a:r>
                        <a:rPr lang="en-ZA" sz="1600" b="0" i="0" dirty="0">
                          <a:solidFill>
                            <a:schemeClr val="tx1">
                              <a:lumMod val="75000"/>
                              <a:lumOff val="25000"/>
                            </a:schemeClr>
                          </a:solidFill>
                        </a:rPr>
                        <a:t>NFR005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Responsiveness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system will respond in under 5 seconds.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3977">
                <a:tc>
                  <a:txBody>
                    <a:bodyPr/>
                    <a:lstStyle/>
                    <a:p>
                      <a:pPr algn="ctr"/>
                      <a:r>
                        <a:rPr lang="en-ZA" sz="1600" b="0" i="0" dirty="0">
                          <a:solidFill>
                            <a:schemeClr val="tx1">
                              <a:lumMod val="75000"/>
                              <a:lumOff val="25000"/>
                            </a:schemeClr>
                          </a:solidFill>
                        </a:rPr>
                        <a:t>NFR006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Accessibility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Blue</a:t>
                      </a:r>
                      <a:r>
                        <a:rPr lang="en-US" sz="1600" baseline="0" dirty="0"/>
                        <a:t> text for username, gray text for shared content and black for others. </a:t>
                      </a:r>
                      <a:endParaRPr lang="en-US" sz="16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95086">
                <a:tc>
                  <a:txBody>
                    <a:bodyPr/>
                    <a:lstStyle/>
                    <a:p>
                      <a:pPr algn="ctr"/>
                      <a:r>
                        <a:rPr lang="en-ZA" sz="1600" b="0" i="0" dirty="0">
                          <a:solidFill>
                            <a:schemeClr val="tx1">
                              <a:lumMod val="75000"/>
                              <a:lumOff val="25000"/>
                            </a:schemeClr>
                          </a:solidFill>
                        </a:rPr>
                        <a:t>NFR007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Development Environment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Windows 10,</a:t>
                      </a:r>
                      <a:r>
                        <a:rPr lang="en-US" sz="1600" baseline="0" dirty="0"/>
                        <a:t> JavaScript, JQuery, ldflex.js, solid-file-client, solid-</a:t>
                      </a:r>
                      <a:r>
                        <a:rPr lang="en-US" sz="1600" baseline="0" dirty="0" err="1"/>
                        <a:t>auth</a:t>
                      </a:r>
                      <a:r>
                        <a:rPr lang="en-US" sz="1600" baseline="0" dirty="0"/>
                        <a:t>-client, </a:t>
                      </a:r>
                      <a:r>
                        <a:rPr lang="en-ZA" sz="1600" kern="1200" baseline="0" dirty="0">
                          <a:solidFill>
                            <a:schemeClr val="dk1"/>
                          </a:solidFill>
                          <a:latin typeface="+mn-lt"/>
                          <a:ea typeface="+mn-ea"/>
                          <a:cs typeface="+mn-cs"/>
                        </a:rPr>
                        <a:t>XML, TURTLE, RDF.</a:t>
                      </a:r>
                      <a:endParaRPr lang="en-US" sz="1600" kern="1200" baseline="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66057">
                <a:tc>
                  <a:txBody>
                    <a:bodyPr/>
                    <a:lstStyle/>
                    <a:p>
                      <a:pPr algn="ctr"/>
                      <a:r>
                        <a:rPr lang="en-ZA" sz="1600" b="0" i="0" dirty="0">
                          <a:solidFill>
                            <a:schemeClr val="tx1">
                              <a:lumMod val="75000"/>
                              <a:lumOff val="25000"/>
                            </a:schemeClr>
                          </a:solidFill>
                        </a:rPr>
                        <a:t>NFR</a:t>
                      </a:r>
                      <a:r>
                        <a:rPr lang="en-ZA" sz="1600" b="0" i="0" baseline="0" dirty="0">
                          <a:solidFill>
                            <a:schemeClr val="tx1">
                              <a:lumMod val="75000"/>
                              <a:lumOff val="25000"/>
                            </a:schemeClr>
                          </a:solidFill>
                        </a:rPr>
                        <a:t>008</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lumMod val="75000"/>
                              <a:lumOff val="25000"/>
                            </a:schemeClr>
                          </a:solidFill>
                          <a:latin typeface="+mn-lt"/>
                          <a:ea typeface="+mn-ea"/>
                          <a:cs typeface="+mn-cs"/>
                        </a:rPr>
                        <a:t>Compatibility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tx1">
                            <a:lumMod val="75000"/>
                            <a:lumOff val="25000"/>
                          </a:schemeClr>
                        </a:solidFill>
                        <a:latin typeface="+mn-lt"/>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US" sz="1600" kern="1200" baseline="0" dirty="0">
                          <a:solidFill>
                            <a:schemeClr val="dk1"/>
                          </a:solidFill>
                          <a:latin typeface="+mn-lt"/>
                          <a:ea typeface="+mn-ea"/>
                          <a:cs typeface="+mn-cs"/>
                        </a:rPr>
                        <a:t>Firefox 69.0.1</a:t>
                      </a:r>
                    </a:p>
                    <a:p>
                      <a:pPr algn="l"/>
                      <a:r>
                        <a:rPr lang="en-US" sz="1600" kern="1200" baseline="0" dirty="0">
                          <a:solidFill>
                            <a:schemeClr val="dk1"/>
                          </a:solidFill>
                          <a:latin typeface="+mn-lt"/>
                          <a:ea typeface="+mn-ea"/>
                          <a:cs typeface="+mn-cs"/>
                        </a:rPr>
                        <a:t>Chrome </a:t>
                      </a:r>
                      <a:r>
                        <a:rPr kumimoji="0" lang="en-US" sz="1600" b="0" i="0" kern="1200" dirty="0">
                          <a:solidFill>
                            <a:schemeClr val="dk1"/>
                          </a:solidFill>
                          <a:effectLst/>
                          <a:latin typeface="+mn-lt"/>
                          <a:ea typeface="+mn-ea"/>
                          <a:cs typeface="+mn-cs"/>
                        </a:rPr>
                        <a:t>61.0.3163</a:t>
                      </a:r>
                      <a:endParaRPr lang="en-US" sz="1600" kern="1200" baseline="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681473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904"/>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AU" kern="0">
              <a:solidFill>
                <a:sysClr val="windowText" lastClr="000000"/>
              </a:solidFill>
            </a:endParaRPr>
          </a:p>
        </p:txBody>
      </p:sp>
      <p:sp>
        <p:nvSpPr>
          <p:cNvPr id="32" name="Title 31"/>
          <p:cNvSpPr>
            <a:spLocks noGrp="1"/>
          </p:cNvSpPr>
          <p:nvPr>
            <p:ph type="title"/>
          </p:nvPr>
        </p:nvSpPr>
        <p:spPr>
          <a:xfrm>
            <a:off x="555244" y="-72570"/>
            <a:ext cx="4083304" cy="914096"/>
          </a:xfrm>
        </p:spPr>
        <p:txBody>
          <a:bodyPr/>
          <a:lstStyle/>
          <a:p>
            <a:r>
              <a:rPr lang="en-US" b="1" dirty="0">
                <a:gradFill>
                  <a:gsLst>
                    <a:gs pos="15000">
                      <a:schemeClr val="bg1"/>
                    </a:gs>
                    <a:gs pos="47000">
                      <a:schemeClr val="bg1"/>
                    </a:gs>
                  </a:gsLst>
                  <a:lin ang="5400000" scaled="1"/>
                </a:gradFill>
              </a:rPr>
              <a:t>Constraints</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3098542516"/>
              </p:ext>
            </p:extLst>
          </p:nvPr>
        </p:nvGraphicFramePr>
        <p:xfrm>
          <a:off x="473708" y="2301843"/>
          <a:ext cx="11181672" cy="3958175"/>
        </p:xfrm>
        <a:graphic>
          <a:graphicData uri="http://schemas.openxmlformats.org/drawingml/2006/table">
            <a:tbl>
              <a:tblPr firstRow="1" firstCol="1">
                <a:tableStyleId>{5C22544A-7EE6-4342-B048-85BDC9FD1C3A}</a:tableStyleId>
              </a:tblPr>
              <a:tblGrid>
                <a:gridCol w="2413000">
                  <a:extLst>
                    <a:ext uri="{9D8B030D-6E8A-4147-A177-3AD203B41FA5}">
                      <a16:colId xmlns:a16="http://schemas.microsoft.com/office/drawing/2014/main" val="1173992025"/>
                    </a:ext>
                  </a:extLst>
                </a:gridCol>
                <a:gridCol w="8768672">
                  <a:extLst>
                    <a:ext uri="{9D8B030D-6E8A-4147-A177-3AD203B41FA5}">
                      <a16:colId xmlns:a16="http://schemas.microsoft.com/office/drawing/2014/main" val="20001"/>
                    </a:ext>
                  </a:extLst>
                </a:gridCol>
              </a:tblGrid>
              <a:tr h="333829">
                <a:tc>
                  <a:txBody>
                    <a:bodyPr/>
                    <a:lstStyle/>
                    <a:p>
                      <a:pPr algn="ctr"/>
                      <a:r>
                        <a:rPr lang="en-ZA" sz="1600" b="1" kern="1200" dirty="0">
                          <a:solidFill>
                            <a:schemeClr val="bg1"/>
                          </a:solidFill>
                          <a:latin typeface="+mn-lt"/>
                          <a:ea typeface="+mn-ea"/>
                          <a:cs typeface="+mn-cs"/>
                        </a:rPr>
                        <a:t>Constraint 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634111">
                <a:tc>
                  <a:txBody>
                    <a:bodyPr/>
                    <a:lstStyle/>
                    <a:p>
                      <a:pPr algn="ctr"/>
                      <a:r>
                        <a:rPr lang="en-ZA" sz="1600" b="0" i="0" dirty="0">
                          <a:solidFill>
                            <a:schemeClr val="tx1">
                              <a:lumMod val="75000"/>
                              <a:lumOff val="25000"/>
                            </a:schemeClr>
                          </a:solidFill>
                        </a:rPr>
                        <a:t>DC#1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dk1"/>
                          </a:solidFill>
                          <a:latin typeface="+mn-lt"/>
                          <a:ea typeface="+mn-ea"/>
                          <a:cs typeface="+mn-cs"/>
                        </a:rPr>
                        <a:t>System will have static interface color scheme.</a:t>
                      </a:r>
                      <a:endParaRPr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671693">
                <a:tc>
                  <a:txBody>
                    <a:bodyPr/>
                    <a:lstStyle/>
                    <a:p>
                      <a:pPr algn="ctr"/>
                      <a:r>
                        <a:rPr lang="en-ZA" sz="1600" b="0" i="0" dirty="0">
                          <a:solidFill>
                            <a:schemeClr val="tx1">
                              <a:lumMod val="75000"/>
                              <a:lumOff val="25000"/>
                            </a:schemeClr>
                          </a:solidFill>
                        </a:rPr>
                        <a:t>DC#2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baseline="0" dirty="0">
                          <a:solidFill>
                            <a:schemeClr val="dk1"/>
                          </a:solidFill>
                          <a:latin typeface="+mn-lt"/>
                          <a:ea typeface="+mn-ea"/>
                          <a:cs typeface="+mn-cs"/>
                        </a:rPr>
                        <a:t>File size that can be uploaded should be less than 100 MB.</a:t>
                      </a:r>
                      <a:endParaRPr lang="en-US" sz="1600" kern="1200" baseline="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132828"/>
                  </a:ext>
                </a:extLst>
              </a:tr>
              <a:tr h="679946">
                <a:tc>
                  <a:txBody>
                    <a:bodyPr/>
                    <a:lstStyle/>
                    <a:p>
                      <a:pPr algn="ctr"/>
                      <a:r>
                        <a:rPr lang="en-ZA" sz="1600" b="0" i="0" dirty="0">
                          <a:solidFill>
                            <a:schemeClr val="tx1">
                              <a:lumMod val="75000"/>
                              <a:lumOff val="25000"/>
                            </a:schemeClr>
                          </a:solidFill>
                        </a:rPr>
                        <a:t>DC#3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baseline="0" dirty="0">
                          <a:solidFill>
                            <a:schemeClr val="dk1"/>
                          </a:solidFill>
                          <a:latin typeface="+mn-lt"/>
                          <a:ea typeface="+mn-ea"/>
                          <a:cs typeface="+mn-cs"/>
                        </a:rPr>
                        <a:t>Internet should be provided for the application to run.</a:t>
                      </a:r>
                      <a:endParaRPr lang="en-US" sz="1600" kern="1200" baseline="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300830"/>
                  </a:ext>
                </a:extLst>
              </a:tr>
              <a:tr h="742526">
                <a:tc>
                  <a:txBody>
                    <a:bodyPr/>
                    <a:lstStyle/>
                    <a:p>
                      <a:pPr algn="ctr"/>
                      <a:r>
                        <a:rPr lang="en-ZA" sz="1600" b="0" i="0" dirty="0">
                          <a:solidFill>
                            <a:schemeClr val="tx1">
                              <a:lumMod val="75000"/>
                              <a:lumOff val="25000"/>
                            </a:schemeClr>
                          </a:solidFill>
                        </a:rPr>
                        <a:t>IC#1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baseline="0" dirty="0">
                          <a:solidFill>
                            <a:schemeClr val="dk1"/>
                          </a:solidFill>
                          <a:latin typeface="+mn-lt"/>
                          <a:ea typeface="+mn-ea"/>
                          <a:cs typeface="+mn-cs"/>
                        </a:rPr>
                        <a:t>Online POD is used instead of local.</a:t>
                      </a:r>
                      <a:endParaRPr lang="en-US" sz="1600" kern="1200" baseline="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728417"/>
                  </a:ext>
                </a:extLst>
              </a:tr>
              <a:tr h="894619">
                <a:tc>
                  <a:txBody>
                    <a:bodyPr/>
                    <a:lstStyle/>
                    <a:p>
                      <a:pPr algn="ctr"/>
                      <a:r>
                        <a:rPr lang="en-ZA" sz="1600" b="0" i="0" dirty="0">
                          <a:solidFill>
                            <a:schemeClr val="tx1">
                              <a:lumMod val="75000"/>
                              <a:lumOff val="25000"/>
                            </a:schemeClr>
                          </a:solidFill>
                        </a:rPr>
                        <a:t>IC#2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baseline="0" dirty="0">
                          <a:solidFill>
                            <a:schemeClr val="dk1"/>
                          </a:solidFill>
                          <a:latin typeface="+mn-lt"/>
                          <a:ea typeface="+mn-ea"/>
                          <a:cs typeface="+mn-cs"/>
                        </a:rPr>
                        <a:t>POD should be accessible by the user.</a:t>
                      </a:r>
                      <a:endParaRPr lang="en-US" sz="1600" kern="1200" baseline="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078208"/>
                  </a:ext>
                </a:extLst>
              </a:tr>
            </a:tbl>
          </a:graphicData>
        </a:graphic>
      </p:graphicFrame>
    </p:spTree>
    <p:extLst>
      <p:ext uri="{BB962C8B-B14F-4D97-AF65-F5344CB8AC3E}">
        <p14:creationId xmlns:p14="http://schemas.microsoft.com/office/powerpoint/2010/main" val="4707693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00641E-B86B-4B04-9618-F290F97C9D41}"/>
              </a:ext>
            </a:extLst>
          </p:cNvPr>
          <p:cNvSpPr/>
          <p:nvPr/>
        </p:nvSpPr>
        <p:spPr>
          <a:xfrm>
            <a:off x="2542970" y="2721114"/>
            <a:ext cx="7106059" cy="923330"/>
          </a:xfrm>
          <a:prstGeom prst="rect">
            <a:avLst/>
          </a:prstGeom>
          <a:noFill/>
        </p:spPr>
        <p:txBody>
          <a:bodyPr wrap="square" lIns="91440" tIns="45720" rIns="91440" bIns="45720">
            <a:spAutoFit/>
          </a:bodyPr>
          <a:lstStyle/>
          <a:p>
            <a:pPr algn="ctr"/>
            <a:r>
              <a:rPr lang="en-US" sz="5400" b="1" dirty="0">
                <a:gradFill>
                  <a:gsLst>
                    <a:gs pos="15000">
                      <a:schemeClr val="bg1"/>
                    </a:gs>
                    <a:gs pos="47000">
                      <a:schemeClr val="bg1"/>
                    </a:gs>
                  </a:gsLst>
                  <a:lin ang="5400000" scaled="1"/>
                </a:gradFill>
              </a:rPr>
              <a:t>Bench Marking</a:t>
            </a:r>
            <a:endParaRPr lang="en-US" sz="4000" b="1" dirty="0">
              <a:gradFill>
                <a:gsLst>
                  <a:gs pos="15000">
                    <a:schemeClr val="bg1"/>
                  </a:gs>
                  <a:gs pos="47000">
                    <a:schemeClr val="bg1"/>
                  </a:gs>
                </a:gsLst>
                <a:lin ang="5400000" scaled="1"/>
              </a:gradFill>
            </a:endParaRPr>
          </a:p>
        </p:txBody>
      </p:sp>
      <p:sp>
        <p:nvSpPr>
          <p:cNvPr id="11" name="Rectangle 10">
            <a:extLst>
              <a:ext uri="{FF2B5EF4-FFF2-40B4-BE49-F238E27FC236}">
                <a16:creationId xmlns:a16="http://schemas.microsoft.com/office/drawing/2014/main" id="{F5785723-0D41-4805-A2E4-7955EF4D8FE0}"/>
              </a:ext>
            </a:extLst>
          </p:cNvPr>
          <p:cNvSpPr/>
          <p:nvPr/>
        </p:nvSpPr>
        <p:spPr>
          <a:xfrm>
            <a:off x="2542970" y="3644444"/>
            <a:ext cx="7106059" cy="523220"/>
          </a:xfrm>
          <a:prstGeom prst="rect">
            <a:avLst/>
          </a:prstGeom>
          <a:noFill/>
        </p:spPr>
        <p:txBody>
          <a:bodyPr wrap="square" lIns="91440" tIns="45720" rIns="91440" bIns="45720">
            <a:spAutoFit/>
          </a:bodyPr>
          <a:lstStyle/>
          <a:p>
            <a:pPr algn="ctr"/>
            <a:r>
              <a:rPr lang="en-US" sz="2800" b="1" dirty="0">
                <a:gradFill>
                  <a:gsLst>
                    <a:gs pos="15000">
                      <a:schemeClr val="bg1"/>
                    </a:gs>
                    <a:gs pos="47000">
                      <a:schemeClr val="bg1"/>
                    </a:gs>
                  </a:gsLst>
                  <a:lin ang="5400000" scaled="1"/>
                </a:gradFill>
              </a:rPr>
              <a:t>Features Comparison</a:t>
            </a:r>
            <a:endParaRPr lang="en-US" b="1" dirty="0">
              <a:gradFill>
                <a:gsLst>
                  <a:gs pos="15000">
                    <a:schemeClr val="bg1"/>
                  </a:gs>
                  <a:gs pos="47000">
                    <a:schemeClr val="bg1"/>
                  </a:gs>
                </a:gsLst>
                <a:lin ang="5400000" scaled="1"/>
              </a:gradFill>
            </a:endParaRPr>
          </a:p>
        </p:txBody>
      </p:sp>
    </p:spTree>
    <p:extLst>
      <p:ext uri="{BB962C8B-B14F-4D97-AF65-F5344CB8AC3E}">
        <p14:creationId xmlns:p14="http://schemas.microsoft.com/office/powerpoint/2010/main" val="21293803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983791"/>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Benchmarking</a:t>
            </a: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2979298213"/>
              </p:ext>
            </p:extLst>
          </p:nvPr>
        </p:nvGraphicFramePr>
        <p:xfrm>
          <a:off x="387066" y="1660067"/>
          <a:ext cx="11640166" cy="5062705"/>
        </p:xfrm>
        <a:graphic>
          <a:graphicData uri="http://schemas.openxmlformats.org/drawingml/2006/table">
            <a:tbl>
              <a:tblPr firstRow="1" firstCol="1">
                <a:tableStyleId>{5C22544A-7EE6-4342-B048-85BDC9FD1C3A}</a:tableStyleId>
              </a:tblPr>
              <a:tblGrid>
                <a:gridCol w="2461275">
                  <a:extLst>
                    <a:ext uri="{9D8B030D-6E8A-4147-A177-3AD203B41FA5}">
                      <a16:colId xmlns:a16="http://schemas.microsoft.com/office/drawing/2014/main" val="1173992025"/>
                    </a:ext>
                  </a:extLst>
                </a:gridCol>
                <a:gridCol w="1732145">
                  <a:extLst>
                    <a:ext uri="{9D8B030D-6E8A-4147-A177-3AD203B41FA5}">
                      <a16:colId xmlns:a16="http://schemas.microsoft.com/office/drawing/2014/main" val="115202853"/>
                    </a:ext>
                  </a:extLst>
                </a:gridCol>
                <a:gridCol w="1213982">
                  <a:extLst>
                    <a:ext uri="{9D8B030D-6E8A-4147-A177-3AD203B41FA5}">
                      <a16:colId xmlns:a16="http://schemas.microsoft.com/office/drawing/2014/main" val="20002"/>
                    </a:ext>
                  </a:extLst>
                </a:gridCol>
                <a:gridCol w="1404822">
                  <a:extLst>
                    <a:ext uri="{9D8B030D-6E8A-4147-A177-3AD203B41FA5}">
                      <a16:colId xmlns:a16="http://schemas.microsoft.com/office/drawing/2014/main" val="20003"/>
                    </a:ext>
                  </a:extLst>
                </a:gridCol>
                <a:gridCol w="1171977">
                  <a:extLst>
                    <a:ext uri="{9D8B030D-6E8A-4147-A177-3AD203B41FA5}">
                      <a16:colId xmlns:a16="http://schemas.microsoft.com/office/drawing/2014/main" val="20004"/>
                    </a:ext>
                  </a:extLst>
                </a:gridCol>
                <a:gridCol w="1738648">
                  <a:extLst>
                    <a:ext uri="{9D8B030D-6E8A-4147-A177-3AD203B41FA5}">
                      <a16:colId xmlns:a16="http://schemas.microsoft.com/office/drawing/2014/main" val="20005"/>
                    </a:ext>
                  </a:extLst>
                </a:gridCol>
                <a:gridCol w="1917317">
                  <a:extLst>
                    <a:ext uri="{9D8B030D-6E8A-4147-A177-3AD203B41FA5}">
                      <a16:colId xmlns:a16="http://schemas.microsoft.com/office/drawing/2014/main" val="20006"/>
                    </a:ext>
                  </a:extLst>
                </a:gridCol>
              </a:tblGrid>
              <a:tr h="597455">
                <a:tc>
                  <a:txBody>
                    <a:bodyPr/>
                    <a:lstStyle/>
                    <a:p>
                      <a:pPr algn="ctr"/>
                      <a:r>
                        <a:rPr lang="en-ZA" sz="1600" b="1" kern="1200" dirty="0">
                          <a:solidFill>
                            <a:schemeClr val="bg1"/>
                          </a:solidFill>
                          <a:latin typeface="+mn-lt"/>
                          <a:ea typeface="+mn-ea"/>
                          <a:cs typeface="+mn-cs"/>
                        </a:rPr>
                        <a:t>Application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ZA" sz="1600" b="1" kern="1200" dirty="0">
                          <a:solidFill>
                            <a:schemeClr val="bg1"/>
                          </a:solidFill>
                          <a:latin typeface="+mn-lt"/>
                          <a:ea typeface="+mn-ea"/>
                          <a:cs typeface="+mn-cs"/>
                        </a:rPr>
                        <a:t>Authentication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600" b="1" kern="1200" dirty="0">
                          <a:solidFill>
                            <a:schemeClr val="bg1"/>
                          </a:solidFill>
                          <a:latin typeface="+mn-lt"/>
                          <a:ea typeface="+mn-ea"/>
                          <a:cs typeface="+mn-cs"/>
                        </a:rPr>
                        <a:t>Chat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600" b="1" kern="1200" dirty="0">
                          <a:solidFill>
                            <a:schemeClr val="bg1"/>
                          </a:solidFill>
                          <a:latin typeface="+mn-lt"/>
                          <a:ea typeface="+mn-ea"/>
                          <a:cs typeface="+mn-cs"/>
                        </a:rPr>
                        <a:t>Profile Privacy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600" b="1" kern="1200" dirty="0">
                          <a:solidFill>
                            <a:schemeClr val="bg1"/>
                          </a:solidFill>
                          <a:latin typeface="+mn-lt"/>
                          <a:ea typeface="+mn-ea"/>
                          <a:cs typeface="+mn-cs"/>
                        </a:rPr>
                        <a:t>File Sharing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600" b="1" kern="1200" dirty="0">
                          <a:solidFill>
                            <a:schemeClr val="bg1"/>
                          </a:solidFill>
                          <a:latin typeface="+mn-lt"/>
                          <a:ea typeface="+mn-ea"/>
                          <a:cs typeface="+mn-cs"/>
                        </a:rPr>
                        <a:t>Friend List Management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400" rtl="0" eaLnBrk="1" latinLnBrk="0" hangingPunct="1"/>
                      <a:r>
                        <a:rPr lang="en-ZA" sz="1600" b="1" kern="1200" dirty="0">
                          <a:solidFill>
                            <a:schemeClr val="bg1"/>
                          </a:solidFill>
                          <a:latin typeface="+mn-lt"/>
                          <a:ea typeface="+mn-ea"/>
                          <a:cs typeface="+mn-cs"/>
                        </a:rPr>
                        <a:t>Cloud Data Management</a:t>
                      </a:r>
                    </a:p>
                    <a:p>
                      <a:pPr marL="0" algn="ctr" defTabSz="914400" rtl="0" eaLnBrk="1" latinLnBrk="0" hangingPunct="1"/>
                      <a:r>
                        <a:rPr lang="en-ZA" sz="1600" b="1" kern="1200" dirty="0">
                          <a:solidFill>
                            <a:schemeClr val="bg1"/>
                          </a:solidFill>
                          <a:latin typeface="+mn-lt"/>
                          <a:ea typeface="+mn-ea"/>
                          <a:cs typeface="+mn-cs"/>
                        </a:rPr>
                        <a:t>(True Ownership)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7223600"/>
                  </a:ext>
                </a:extLst>
              </a:tr>
              <a:tr h="732125">
                <a:tc>
                  <a:txBody>
                    <a:bodyPr/>
                    <a:lstStyle/>
                    <a:p>
                      <a:pPr algn="ctr"/>
                      <a:r>
                        <a:rPr lang="en-ZA" sz="1600" b="0" i="0" dirty="0">
                          <a:solidFill>
                            <a:schemeClr val="tx1">
                              <a:lumMod val="75000"/>
                              <a:lumOff val="25000"/>
                            </a:schemeClr>
                          </a:solidFill>
                        </a:rPr>
                        <a:t>What’s App</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kern="1200" dirty="0">
                          <a:solidFill>
                            <a:schemeClr val="accent3">
                              <a:lumMod val="75000"/>
                            </a:schemeClr>
                          </a:solidFill>
                          <a:effectLst/>
                          <a:latin typeface="+mn-lt"/>
                          <a:ea typeface="+mn-ea"/>
                          <a:cs typeface="+mn-cs"/>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kern="1200" dirty="0">
                          <a:solidFill>
                            <a:srgbClr val="FF0000"/>
                          </a:solidFill>
                          <a:effectLst/>
                          <a:latin typeface="+mn-lt"/>
                          <a:ea typeface="+mn-ea"/>
                          <a:cs typeface="+mn-cs"/>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732125">
                <a:tc>
                  <a:txBody>
                    <a:bodyPr/>
                    <a:lstStyle/>
                    <a:p>
                      <a:pPr algn="ctr"/>
                      <a:r>
                        <a:rPr lang="en-ZA" sz="1600" b="0" i="0" dirty="0">
                          <a:solidFill>
                            <a:schemeClr val="tx1">
                              <a:lumMod val="75000"/>
                              <a:lumOff val="25000"/>
                            </a:schemeClr>
                          </a:solidFill>
                        </a:rPr>
                        <a:t>Facebook</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kern="1200" dirty="0">
                          <a:solidFill>
                            <a:schemeClr val="accent3">
                              <a:lumMod val="75000"/>
                            </a:schemeClr>
                          </a:solidFill>
                          <a:effectLst/>
                          <a:latin typeface="+mn-lt"/>
                          <a:ea typeface="+mn-ea"/>
                          <a:cs typeface="+mn-cs"/>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rgbClr val="FF0000"/>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132828"/>
                  </a:ext>
                </a:extLst>
              </a:tr>
              <a:tr h="732125">
                <a:tc>
                  <a:txBody>
                    <a:bodyPr/>
                    <a:lstStyle/>
                    <a:p>
                      <a:pPr algn="ctr"/>
                      <a:r>
                        <a:rPr lang="en-ZA" sz="1600" b="0" i="0" dirty="0">
                          <a:solidFill>
                            <a:schemeClr val="tx1">
                              <a:lumMod val="75000"/>
                              <a:lumOff val="25000"/>
                            </a:schemeClr>
                          </a:solidFill>
                        </a:rPr>
                        <a:t>Tumblr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kern="1200" dirty="0">
                          <a:solidFill>
                            <a:schemeClr val="accent3">
                              <a:lumMod val="75000"/>
                            </a:schemeClr>
                          </a:solidFill>
                          <a:effectLst/>
                          <a:latin typeface="+mn-lt"/>
                          <a:ea typeface="+mn-ea"/>
                          <a:cs typeface="+mn-cs"/>
                        </a:rPr>
                        <a:t>✔ </a:t>
                      </a:r>
                      <a:endParaRPr lang="en-US" sz="1600" b="1" i="0" kern="1200" dirty="0">
                        <a:solidFill>
                          <a:schemeClr val="accent3">
                            <a:lumMod val="75000"/>
                          </a:schemeClr>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rgbClr val="FF0000"/>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rgbClr val="FF0000"/>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300830"/>
                  </a:ext>
                </a:extLst>
              </a:tr>
              <a:tr h="732125">
                <a:tc>
                  <a:txBody>
                    <a:bodyPr/>
                    <a:lstStyle/>
                    <a:p>
                      <a:pPr algn="ctr"/>
                      <a:r>
                        <a:rPr lang="en-ZA" sz="1600" b="0" i="0" dirty="0">
                          <a:solidFill>
                            <a:schemeClr val="tx1">
                              <a:lumMod val="75000"/>
                              <a:lumOff val="25000"/>
                            </a:schemeClr>
                          </a:solidFill>
                        </a:rPr>
                        <a:t>Instagram</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rgbClr val="FF0000"/>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728417"/>
                  </a:ext>
                </a:extLst>
              </a:tr>
              <a:tr h="732125">
                <a:tc>
                  <a:txBody>
                    <a:bodyPr/>
                    <a:lstStyle/>
                    <a:p>
                      <a:pPr algn="ctr"/>
                      <a:r>
                        <a:rPr lang="en-ZA" sz="1600" b="0" i="0" dirty="0">
                          <a:solidFill>
                            <a:schemeClr val="tx1">
                              <a:lumMod val="75000"/>
                              <a:lumOff val="25000"/>
                            </a:schemeClr>
                          </a:solidFill>
                        </a:rPr>
                        <a:t>YouTube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rgbClr val="FF0000"/>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rgbClr val="FF0000"/>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rgbClr val="FF0000"/>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078208"/>
                  </a:ext>
                </a:extLst>
              </a:tr>
              <a:tr h="494224">
                <a:tc>
                  <a:txBody>
                    <a:bodyPr/>
                    <a:lstStyle/>
                    <a:p>
                      <a:pPr algn="ctr"/>
                      <a:r>
                        <a:rPr lang="en-ZA" sz="1600" b="0" i="0" dirty="0">
                          <a:solidFill>
                            <a:schemeClr val="tx1">
                              <a:lumMod val="75000"/>
                              <a:lumOff val="25000"/>
                            </a:schemeClr>
                          </a:solidFill>
                        </a:rPr>
                        <a:t>SNS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kern="1200" dirty="0">
                          <a:solidFill>
                            <a:schemeClr val="accent3">
                              <a:lumMod val="75000"/>
                            </a:schemeClr>
                          </a:solidFill>
                          <a:effectLst/>
                          <a:latin typeface="+mn-lt"/>
                          <a:ea typeface="+mn-ea"/>
                          <a:cs typeface="+mn-cs"/>
                        </a:rPr>
                        <a:t>✔</a:t>
                      </a:r>
                      <a:endParaRPr lang="en-ZA" sz="3200" b="1" dirty="0">
                        <a:solidFill>
                          <a:schemeClr val="accent3">
                            <a:lumMod val="7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72051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00641E-B86B-4B04-9618-F290F97C9D41}"/>
              </a:ext>
            </a:extLst>
          </p:cNvPr>
          <p:cNvSpPr/>
          <p:nvPr/>
        </p:nvSpPr>
        <p:spPr>
          <a:xfrm>
            <a:off x="2542970" y="2721114"/>
            <a:ext cx="7106059" cy="923330"/>
          </a:xfrm>
          <a:prstGeom prst="rect">
            <a:avLst/>
          </a:prstGeom>
          <a:noFill/>
        </p:spPr>
        <p:txBody>
          <a:bodyPr wrap="square" lIns="91440" tIns="45720" rIns="91440" bIns="45720">
            <a:spAutoFit/>
          </a:bodyPr>
          <a:lstStyle/>
          <a:p>
            <a:pPr algn="ctr"/>
            <a:r>
              <a:rPr lang="en-US" sz="5400" b="1" dirty="0">
                <a:gradFill>
                  <a:gsLst>
                    <a:gs pos="15000">
                      <a:schemeClr val="bg1"/>
                    </a:gs>
                    <a:gs pos="47000">
                      <a:schemeClr val="bg1"/>
                    </a:gs>
                  </a:gsLst>
                  <a:lin ang="5400000" scaled="1"/>
                </a:gradFill>
              </a:rPr>
              <a:t>Design</a:t>
            </a:r>
            <a:endParaRPr lang="en-US" sz="4000" b="1" dirty="0">
              <a:gradFill>
                <a:gsLst>
                  <a:gs pos="15000">
                    <a:schemeClr val="bg1"/>
                  </a:gs>
                  <a:gs pos="47000">
                    <a:schemeClr val="bg1"/>
                  </a:gs>
                </a:gsLst>
                <a:lin ang="5400000" scaled="1"/>
              </a:gradFill>
            </a:endParaRPr>
          </a:p>
        </p:txBody>
      </p:sp>
      <p:sp>
        <p:nvSpPr>
          <p:cNvPr id="11" name="Rectangle 10">
            <a:extLst>
              <a:ext uri="{FF2B5EF4-FFF2-40B4-BE49-F238E27FC236}">
                <a16:creationId xmlns:a16="http://schemas.microsoft.com/office/drawing/2014/main" id="{F5785723-0D41-4805-A2E4-7955EF4D8FE0}"/>
              </a:ext>
            </a:extLst>
          </p:cNvPr>
          <p:cNvSpPr/>
          <p:nvPr/>
        </p:nvSpPr>
        <p:spPr>
          <a:xfrm>
            <a:off x="2542970" y="3644444"/>
            <a:ext cx="7106059" cy="523220"/>
          </a:xfrm>
          <a:prstGeom prst="rect">
            <a:avLst/>
          </a:prstGeom>
          <a:noFill/>
        </p:spPr>
        <p:txBody>
          <a:bodyPr wrap="square" lIns="91440" tIns="45720" rIns="91440" bIns="45720">
            <a:spAutoFit/>
          </a:bodyPr>
          <a:lstStyle/>
          <a:p>
            <a:pPr algn="ctr"/>
            <a:r>
              <a:rPr lang="en-US" sz="2800" b="1" dirty="0">
                <a:gradFill>
                  <a:gsLst>
                    <a:gs pos="15000">
                      <a:schemeClr val="bg1"/>
                    </a:gs>
                    <a:gs pos="47000">
                      <a:schemeClr val="bg1"/>
                    </a:gs>
                  </a:gsLst>
                  <a:lin ang="5400000" scaled="1"/>
                </a:gradFill>
              </a:rPr>
              <a:t>Data Flow Diagrams</a:t>
            </a:r>
            <a:endParaRPr lang="en-US" b="1" dirty="0">
              <a:gradFill>
                <a:gsLst>
                  <a:gs pos="15000">
                    <a:schemeClr val="bg1"/>
                  </a:gs>
                  <a:gs pos="47000">
                    <a:schemeClr val="bg1"/>
                  </a:gs>
                </a:gsLst>
                <a:lin ang="5400000" scaled="1"/>
              </a:gradFill>
            </a:endParaRPr>
          </a:p>
        </p:txBody>
      </p:sp>
    </p:spTree>
    <p:extLst>
      <p:ext uri="{BB962C8B-B14F-4D97-AF65-F5344CB8AC3E}">
        <p14:creationId xmlns:p14="http://schemas.microsoft.com/office/powerpoint/2010/main" val="1601100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623107" y="327785"/>
            <a:ext cx="3020186" cy="646331"/>
          </a:xfrm>
        </p:spPr>
        <p:txBody>
          <a:bodyPr/>
          <a:lstStyle/>
          <a:p>
            <a:r>
              <a:rPr lang="en-US" sz="4000" dirty="0"/>
              <a:t>DFD Level 0</a:t>
            </a:r>
          </a:p>
        </p:txBody>
      </p:sp>
      <p:pic>
        <p:nvPicPr>
          <p:cNvPr id="5" name="Picture 2" descr="E:\CS\CS Semester 7\FYP 1\PT SCREEN SHOTS\DFD level 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79" y="0"/>
            <a:ext cx="11277641" cy="6654018"/>
          </a:xfrm>
          <a:prstGeom prst="roundRect">
            <a:avLst>
              <a:gd name="adj" fmla="val 43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473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623107" y="327785"/>
            <a:ext cx="3020186" cy="646331"/>
          </a:xfrm>
        </p:spPr>
        <p:txBody>
          <a:bodyPr/>
          <a:lstStyle/>
          <a:p>
            <a:r>
              <a:rPr lang="en-US" sz="4000" dirty="0"/>
              <a:t>DFD Level 1</a:t>
            </a:r>
          </a:p>
        </p:txBody>
      </p:sp>
      <p:pic>
        <p:nvPicPr>
          <p:cNvPr id="4" name="Picture 2" descr="E:\CS\CS Semester 7\FYP 1\PT SCREEN SHOTS\DFD level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61" y="1"/>
            <a:ext cx="11271346" cy="6765232"/>
          </a:xfrm>
          <a:prstGeom prst="roundRect">
            <a:avLst>
              <a:gd name="adj" fmla="val 2527"/>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899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623107" y="327785"/>
            <a:ext cx="3020186" cy="646331"/>
          </a:xfrm>
        </p:spPr>
        <p:txBody>
          <a:bodyPr/>
          <a:lstStyle/>
          <a:p>
            <a:r>
              <a:rPr lang="en-US" sz="4000" dirty="0"/>
              <a:t>DFD Level 2</a:t>
            </a:r>
          </a:p>
        </p:txBody>
      </p:sp>
      <p:pic>
        <p:nvPicPr>
          <p:cNvPr id="4" name="Picture 3">
            <a:extLst>
              <a:ext uri="{FF2B5EF4-FFF2-40B4-BE49-F238E27FC236}">
                <a16:creationId xmlns:a16="http://schemas.microsoft.com/office/drawing/2014/main" id="{887F431B-2D6F-4C85-A98C-D2E023CC53D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4788" y="28949"/>
            <a:ext cx="11582424" cy="6800102"/>
          </a:xfrm>
          <a:prstGeom prst="rect">
            <a:avLst/>
          </a:prstGeom>
        </p:spPr>
      </p:pic>
    </p:spTree>
    <p:extLst>
      <p:ext uri="{BB962C8B-B14F-4D97-AF65-F5344CB8AC3E}">
        <p14:creationId xmlns:p14="http://schemas.microsoft.com/office/powerpoint/2010/main" val="185824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944881" y="2951827"/>
            <a:ext cx="4332514" cy="480131"/>
          </a:xfrm>
        </p:spPr>
        <p:txBody>
          <a:bodyPr/>
          <a:lstStyle/>
          <a:p>
            <a:r>
              <a:rPr lang="en-US" b="1" dirty="0"/>
              <a:t>Ownership of Online Data</a:t>
            </a:r>
          </a:p>
        </p:txBody>
      </p:sp>
      <p:sp>
        <p:nvSpPr>
          <p:cNvPr id="15" name="Text Placeholder 14"/>
          <p:cNvSpPr>
            <a:spLocks noGrp="1"/>
          </p:cNvSpPr>
          <p:nvPr>
            <p:ph type="body" sz="quarter" idx="11"/>
          </p:nvPr>
        </p:nvSpPr>
        <p:spPr>
          <a:xfrm>
            <a:off x="6096000" y="419100"/>
            <a:ext cx="5671764" cy="1311128"/>
          </a:xfrm>
        </p:spPr>
        <p:txBody>
          <a:bodyPr/>
          <a:lstStyle/>
          <a:p>
            <a:pPr algn="just"/>
            <a:r>
              <a:rPr lang="en-US" b="0" dirty="0"/>
              <a:t>Privacy of personal data is a challenging problem for the Computer Scientist / Web Security Consultant since the birth of World Wide Web.</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Problem Statement</a:t>
            </a:r>
          </a:p>
        </p:txBody>
      </p:sp>
      <p:sp>
        <p:nvSpPr>
          <p:cNvPr id="21" name="Text Placeholder 20"/>
          <p:cNvSpPr>
            <a:spLocks noGrp="1"/>
          </p:cNvSpPr>
          <p:nvPr>
            <p:ph type="body" sz="quarter" idx="12"/>
          </p:nvPr>
        </p:nvSpPr>
        <p:spPr>
          <a:xfrm>
            <a:off x="6096000" y="2736658"/>
            <a:ext cx="5671764" cy="701731"/>
          </a:xfrm>
        </p:spPr>
        <p:txBody>
          <a:bodyPr/>
          <a:lstStyle/>
          <a:p>
            <a:pPr algn="just"/>
            <a:r>
              <a:rPr lang="en-US" b="0" dirty="0"/>
              <a:t>The data of an individual is either stored on a data center or website’s servers. </a:t>
            </a:r>
          </a:p>
        </p:txBody>
      </p:sp>
      <p:sp>
        <p:nvSpPr>
          <p:cNvPr id="22" name="Text Placeholder 21"/>
          <p:cNvSpPr>
            <a:spLocks noGrp="1"/>
          </p:cNvSpPr>
          <p:nvPr>
            <p:ph type="body" sz="quarter" idx="13"/>
          </p:nvPr>
        </p:nvSpPr>
        <p:spPr>
          <a:xfrm>
            <a:off x="6096000" y="4444616"/>
            <a:ext cx="5671764" cy="1311128"/>
          </a:xfrm>
        </p:spPr>
        <p:txBody>
          <a:bodyPr/>
          <a:lstStyle/>
          <a:p>
            <a:pPr algn="just"/>
            <a:r>
              <a:rPr lang="en-US" b="0" dirty="0"/>
              <a:t>On joining, the companies can use that data for advertisements or can sell it without the permission of the user who is the owner of that data. </a:t>
            </a:r>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childTnLst>
                          </p:cTn>
                        </p:par>
                        <p:par>
                          <p:cTn id="23" fill="hold">
                            <p:stCondLst>
                              <p:cond delay="3250"/>
                            </p:stCondLst>
                            <p:childTnLst>
                              <p:par>
                                <p:cTn id="24" presetID="10" presetClass="entr" presetSubtype="0"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623107" y="327785"/>
            <a:ext cx="3020186" cy="646331"/>
          </a:xfrm>
        </p:spPr>
        <p:txBody>
          <a:bodyPr/>
          <a:lstStyle/>
          <a:p>
            <a:r>
              <a:rPr lang="en-US" sz="4000" dirty="0"/>
              <a:t>DFD Level 2</a:t>
            </a:r>
          </a:p>
        </p:txBody>
      </p:sp>
      <p:pic>
        <p:nvPicPr>
          <p:cNvPr id="3" name="Picture 2">
            <a:extLst>
              <a:ext uri="{FF2B5EF4-FFF2-40B4-BE49-F238E27FC236}">
                <a16:creationId xmlns:a16="http://schemas.microsoft.com/office/drawing/2014/main" id="{E0FD4D65-B81A-4617-A6DC-776C1B32180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7872" y="0"/>
            <a:ext cx="11536255" cy="6858000"/>
          </a:xfrm>
          <a:prstGeom prst="rect">
            <a:avLst/>
          </a:prstGeom>
        </p:spPr>
      </p:pic>
    </p:spTree>
    <p:extLst>
      <p:ext uri="{BB962C8B-B14F-4D97-AF65-F5344CB8AC3E}">
        <p14:creationId xmlns:p14="http://schemas.microsoft.com/office/powerpoint/2010/main" val="105965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00641E-B86B-4B04-9618-F290F97C9D41}"/>
              </a:ext>
            </a:extLst>
          </p:cNvPr>
          <p:cNvSpPr/>
          <p:nvPr/>
        </p:nvSpPr>
        <p:spPr>
          <a:xfrm>
            <a:off x="2542970" y="2721114"/>
            <a:ext cx="7106059" cy="923330"/>
          </a:xfrm>
          <a:prstGeom prst="rect">
            <a:avLst/>
          </a:prstGeom>
          <a:noFill/>
        </p:spPr>
        <p:txBody>
          <a:bodyPr wrap="square" lIns="91440" tIns="45720" rIns="91440" bIns="45720">
            <a:spAutoFit/>
          </a:bodyPr>
          <a:lstStyle/>
          <a:p>
            <a:pPr algn="ctr"/>
            <a:r>
              <a:rPr lang="en-US" sz="5400" b="1" dirty="0">
                <a:gradFill>
                  <a:gsLst>
                    <a:gs pos="15000">
                      <a:schemeClr val="bg1"/>
                    </a:gs>
                    <a:gs pos="47000">
                      <a:schemeClr val="bg1"/>
                    </a:gs>
                  </a:gsLst>
                  <a:lin ang="5400000" scaled="1"/>
                </a:gradFill>
              </a:rPr>
              <a:t>Traceability </a:t>
            </a:r>
            <a:endParaRPr lang="en-US" sz="4000" b="1" dirty="0">
              <a:gradFill>
                <a:gsLst>
                  <a:gs pos="15000">
                    <a:schemeClr val="bg1"/>
                  </a:gs>
                  <a:gs pos="47000">
                    <a:schemeClr val="bg1"/>
                  </a:gs>
                </a:gsLst>
                <a:lin ang="5400000" scaled="1"/>
              </a:gradFill>
            </a:endParaRPr>
          </a:p>
        </p:txBody>
      </p:sp>
    </p:spTree>
    <p:extLst>
      <p:ext uri="{BB962C8B-B14F-4D97-AF65-F5344CB8AC3E}">
        <p14:creationId xmlns:p14="http://schemas.microsoft.com/office/powerpoint/2010/main" val="172623821"/>
      </p:ext>
    </p:extLst>
  </p:cSld>
  <p:clrMapOvr>
    <a:masterClrMapping/>
  </p:clrMapOvr>
  <mc:AlternateContent xmlns:mc="http://schemas.openxmlformats.org/markup-compatibility/2006" xmlns:p14="http://schemas.microsoft.com/office/powerpoint/2010/main">
    <mc:Choice Requires="p14">
      <p:transition p14:dur="250">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99904"/>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72570"/>
            <a:ext cx="4083304" cy="914096"/>
          </a:xfrm>
        </p:spPr>
        <p:txBody>
          <a:bodyPr/>
          <a:lstStyle/>
          <a:p>
            <a:r>
              <a:rPr lang="en-US" dirty="0"/>
              <a:t>Traceability</a:t>
            </a:r>
            <a:endParaRPr lang="en-US" b="1" dirty="0">
              <a:gradFill>
                <a:gsLst>
                  <a:gs pos="15000">
                    <a:schemeClr val="bg1"/>
                  </a:gs>
                  <a:gs pos="47000">
                    <a:schemeClr val="bg1"/>
                  </a:gs>
                </a:gsLst>
                <a:lin ang="5400000" scaled="1"/>
              </a:gradFill>
            </a:endParaRPr>
          </a:p>
        </p:txBody>
      </p:sp>
      <p:graphicFrame>
        <p:nvGraphicFramePr>
          <p:cNvPr id="6" name="Table 5">
            <a:extLst>
              <a:ext uri="{FF2B5EF4-FFF2-40B4-BE49-F238E27FC236}">
                <a16:creationId xmlns:a16="http://schemas.microsoft.com/office/drawing/2014/main" id="{BEE0921D-4C1D-4106-9AC0-F73F30E8DA3C}"/>
              </a:ext>
            </a:extLst>
          </p:cNvPr>
          <p:cNvGraphicFramePr>
            <a:graphicFrameLocks noGrp="1"/>
          </p:cNvGraphicFramePr>
          <p:nvPr>
            <p:extLst>
              <p:ext uri="{D42A27DB-BD31-4B8C-83A1-F6EECF244321}">
                <p14:modId xmlns:p14="http://schemas.microsoft.com/office/powerpoint/2010/main" val="3244390642"/>
              </p:ext>
            </p:extLst>
          </p:nvPr>
        </p:nvGraphicFramePr>
        <p:xfrm>
          <a:off x="232519" y="1628850"/>
          <a:ext cx="11816718" cy="4054989"/>
        </p:xfrm>
        <a:graphic>
          <a:graphicData uri="http://schemas.openxmlformats.org/drawingml/2006/table">
            <a:tbl>
              <a:tblPr firstRow="1" firstCol="1">
                <a:tableStyleId>{5C22544A-7EE6-4342-B048-85BDC9FD1C3A}</a:tableStyleId>
              </a:tblPr>
              <a:tblGrid>
                <a:gridCol w="923928">
                  <a:extLst>
                    <a:ext uri="{9D8B030D-6E8A-4147-A177-3AD203B41FA5}">
                      <a16:colId xmlns:a16="http://schemas.microsoft.com/office/drawing/2014/main" val="1173992025"/>
                    </a:ext>
                  </a:extLst>
                </a:gridCol>
                <a:gridCol w="605155">
                  <a:extLst>
                    <a:ext uri="{9D8B030D-6E8A-4147-A177-3AD203B41FA5}">
                      <a16:colId xmlns:a16="http://schemas.microsoft.com/office/drawing/2014/main" val="20001"/>
                    </a:ext>
                  </a:extLst>
                </a:gridCol>
                <a:gridCol w="605155">
                  <a:extLst>
                    <a:ext uri="{9D8B030D-6E8A-4147-A177-3AD203B41FA5}">
                      <a16:colId xmlns:a16="http://schemas.microsoft.com/office/drawing/2014/main" val="20002"/>
                    </a:ext>
                  </a:extLst>
                </a:gridCol>
                <a:gridCol w="605155">
                  <a:extLst>
                    <a:ext uri="{9D8B030D-6E8A-4147-A177-3AD203B41FA5}">
                      <a16:colId xmlns:a16="http://schemas.microsoft.com/office/drawing/2014/main" val="20003"/>
                    </a:ext>
                  </a:extLst>
                </a:gridCol>
                <a:gridCol w="605155">
                  <a:extLst>
                    <a:ext uri="{9D8B030D-6E8A-4147-A177-3AD203B41FA5}">
                      <a16:colId xmlns:a16="http://schemas.microsoft.com/office/drawing/2014/main" val="20004"/>
                    </a:ext>
                  </a:extLst>
                </a:gridCol>
                <a:gridCol w="605155">
                  <a:extLst>
                    <a:ext uri="{9D8B030D-6E8A-4147-A177-3AD203B41FA5}">
                      <a16:colId xmlns:a16="http://schemas.microsoft.com/office/drawing/2014/main" val="20005"/>
                    </a:ext>
                  </a:extLst>
                </a:gridCol>
                <a:gridCol w="605155">
                  <a:extLst>
                    <a:ext uri="{9D8B030D-6E8A-4147-A177-3AD203B41FA5}">
                      <a16:colId xmlns:a16="http://schemas.microsoft.com/office/drawing/2014/main" val="20006"/>
                    </a:ext>
                  </a:extLst>
                </a:gridCol>
                <a:gridCol w="605155">
                  <a:extLst>
                    <a:ext uri="{9D8B030D-6E8A-4147-A177-3AD203B41FA5}">
                      <a16:colId xmlns:a16="http://schemas.microsoft.com/office/drawing/2014/main" val="20007"/>
                    </a:ext>
                  </a:extLst>
                </a:gridCol>
                <a:gridCol w="605155">
                  <a:extLst>
                    <a:ext uri="{9D8B030D-6E8A-4147-A177-3AD203B41FA5}">
                      <a16:colId xmlns:a16="http://schemas.microsoft.com/office/drawing/2014/main" val="20008"/>
                    </a:ext>
                  </a:extLst>
                </a:gridCol>
                <a:gridCol w="605155">
                  <a:extLst>
                    <a:ext uri="{9D8B030D-6E8A-4147-A177-3AD203B41FA5}">
                      <a16:colId xmlns:a16="http://schemas.microsoft.com/office/drawing/2014/main" val="20009"/>
                    </a:ext>
                  </a:extLst>
                </a:gridCol>
                <a:gridCol w="605155">
                  <a:extLst>
                    <a:ext uri="{9D8B030D-6E8A-4147-A177-3AD203B41FA5}">
                      <a16:colId xmlns:a16="http://schemas.microsoft.com/office/drawing/2014/main" val="20010"/>
                    </a:ext>
                  </a:extLst>
                </a:gridCol>
                <a:gridCol w="605155">
                  <a:extLst>
                    <a:ext uri="{9D8B030D-6E8A-4147-A177-3AD203B41FA5}">
                      <a16:colId xmlns:a16="http://schemas.microsoft.com/office/drawing/2014/main" val="20011"/>
                    </a:ext>
                  </a:extLst>
                </a:gridCol>
                <a:gridCol w="605155">
                  <a:extLst>
                    <a:ext uri="{9D8B030D-6E8A-4147-A177-3AD203B41FA5}">
                      <a16:colId xmlns:a16="http://schemas.microsoft.com/office/drawing/2014/main" val="20012"/>
                    </a:ext>
                  </a:extLst>
                </a:gridCol>
                <a:gridCol w="605155">
                  <a:extLst>
                    <a:ext uri="{9D8B030D-6E8A-4147-A177-3AD203B41FA5}">
                      <a16:colId xmlns:a16="http://schemas.microsoft.com/office/drawing/2014/main" val="20013"/>
                    </a:ext>
                  </a:extLst>
                </a:gridCol>
                <a:gridCol w="605155">
                  <a:extLst>
                    <a:ext uri="{9D8B030D-6E8A-4147-A177-3AD203B41FA5}">
                      <a16:colId xmlns:a16="http://schemas.microsoft.com/office/drawing/2014/main" val="20014"/>
                    </a:ext>
                  </a:extLst>
                </a:gridCol>
                <a:gridCol w="605155">
                  <a:extLst>
                    <a:ext uri="{9D8B030D-6E8A-4147-A177-3AD203B41FA5}">
                      <a16:colId xmlns:a16="http://schemas.microsoft.com/office/drawing/2014/main" val="20015"/>
                    </a:ext>
                  </a:extLst>
                </a:gridCol>
                <a:gridCol w="605155">
                  <a:extLst>
                    <a:ext uri="{9D8B030D-6E8A-4147-A177-3AD203B41FA5}">
                      <a16:colId xmlns:a16="http://schemas.microsoft.com/office/drawing/2014/main" val="20016"/>
                    </a:ext>
                  </a:extLst>
                </a:gridCol>
                <a:gridCol w="605155">
                  <a:extLst>
                    <a:ext uri="{9D8B030D-6E8A-4147-A177-3AD203B41FA5}">
                      <a16:colId xmlns:a16="http://schemas.microsoft.com/office/drawing/2014/main" val="20017"/>
                    </a:ext>
                  </a:extLst>
                </a:gridCol>
                <a:gridCol w="605155">
                  <a:extLst>
                    <a:ext uri="{9D8B030D-6E8A-4147-A177-3AD203B41FA5}">
                      <a16:colId xmlns:a16="http://schemas.microsoft.com/office/drawing/2014/main" val="20018"/>
                    </a:ext>
                  </a:extLst>
                </a:gridCol>
              </a:tblGrid>
              <a:tr h="335280">
                <a:tc rowSpan="2">
                  <a:txBody>
                    <a:bodyPr/>
                    <a:lstStyle/>
                    <a:p>
                      <a:pPr algn="ctr"/>
                      <a:r>
                        <a:rPr lang="en-ZA" sz="1600" b="1" kern="1200" dirty="0">
                          <a:solidFill>
                            <a:schemeClr val="bg1"/>
                          </a:solidFill>
                          <a:latin typeface="+mn-lt"/>
                          <a:ea typeface="+mn-ea"/>
                          <a:cs typeface="+mn-cs"/>
                        </a:rPr>
                        <a:t>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18">
                  <a:txBody>
                    <a:bodyPr/>
                    <a:lstStyle/>
                    <a:p>
                      <a:pPr algn="ctr"/>
                      <a:r>
                        <a:rPr lang="en-ZA" sz="1600" b="1" kern="1200" dirty="0">
                          <a:solidFill>
                            <a:schemeClr val="bg1"/>
                          </a:solidFill>
                          <a:latin typeface="+mn-lt"/>
                          <a:ea typeface="+mn-ea"/>
                          <a:cs typeface="+mn-cs"/>
                        </a:rPr>
                        <a:t>Functional 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ZA" sz="1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7223600"/>
                  </a:ext>
                </a:extLst>
              </a:tr>
              <a:tr h="335280">
                <a:tc vMerge="1">
                  <a:txBody>
                    <a:bodyPr/>
                    <a:lstStyle/>
                    <a:p>
                      <a:endParaRPr lang="en-US"/>
                    </a:p>
                  </a:txBody>
                  <a:tcPr/>
                </a:tc>
                <a:tc>
                  <a:txBody>
                    <a:bodyPr/>
                    <a:lstStyle/>
                    <a:p>
                      <a:pPr algn="ctr"/>
                      <a:r>
                        <a:rPr lang="en-ZA" sz="1050" b="1" kern="1200" dirty="0">
                          <a:solidFill>
                            <a:schemeClr val="bg1"/>
                          </a:solidFill>
                          <a:latin typeface="+mn-lt"/>
                          <a:ea typeface="+mn-ea"/>
                          <a:cs typeface="+mn-cs"/>
                        </a:rPr>
                        <a:t>FR001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ZA" sz="1050" b="1" kern="1200" dirty="0">
                          <a:solidFill>
                            <a:schemeClr val="bg1"/>
                          </a:solidFill>
                          <a:latin typeface="+mn-lt"/>
                          <a:ea typeface="+mn-ea"/>
                          <a:cs typeface="+mn-cs"/>
                        </a:rPr>
                        <a:t>FR018</a:t>
                      </a:r>
                      <a:endParaRPr lang="en-ZA" sz="11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503789">
                <a:tc>
                  <a:txBody>
                    <a:bodyPr/>
                    <a:lstStyle/>
                    <a:p>
                      <a:pPr algn="ctr"/>
                      <a:r>
                        <a:rPr lang="en-ZA" sz="1600" b="0" i="0" dirty="0">
                          <a:solidFill>
                            <a:schemeClr val="tx1">
                              <a:lumMod val="75000"/>
                              <a:lumOff val="25000"/>
                            </a:schemeClr>
                          </a:solidFill>
                        </a:rPr>
                        <a:t>F001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3495943"/>
                  </a:ext>
                </a:extLst>
              </a:tr>
              <a:tr h="437882">
                <a:tc>
                  <a:txBody>
                    <a:bodyPr/>
                    <a:lstStyle/>
                    <a:p>
                      <a:pPr algn="ctr"/>
                      <a:r>
                        <a:rPr lang="en-ZA" sz="1600" b="0" i="0" dirty="0">
                          <a:solidFill>
                            <a:schemeClr val="tx1">
                              <a:lumMod val="75000"/>
                              <a:lumOff val="25000"/>
                            </a:schemeClr>
                          </a:solidFill>
                        </a:rPr>
                        <a:t>F002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132828"/>
                  </a:ext>
                </a:extLst>
              </a:tr>
              <a:tr h="476518">
                <a:tc>
                  <a:txBody>
                    <a:bodyPr/>
                    <a:lstStyle/>
                    <a:p>
                      <a:pPr algn="ctr"/>
                      <a:r>
                        <a:rPr lang="en-ZA" sz="1600" b="0" i="0" dirty="0">
                          <a:solidFill>
                            <a:schemeClr val="tx1">
                              <a:lumMod val="75000"/>
                              <a:lumOff val="25000"/>
                            </a:schemeClr>
                          </a:solidFill>
                        </a:rPr>
                        <a:t>F003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4300830"/>
                  </a:ext>
                </a:extLst>
              </a:tr>
              <a:tr h="476518">
                <a:tc>
                  <a:txBody>
                    <a:bodyPr/>
                    <a:lstStyle/>
                    <a:p>
                      <a:pPr algn="ctr"/>
                      <a:r>
                        <a:rPr lang="en-ZA" sz="1600" b="0" i="0" dirty="0">
                          <a:solidFill>
                            <a:schemeClr val="tx1">
                              <a:lumMod val="75000"/>
                              <a:lumOff val="25000"/>
                            </a:schemeClr>
                          </a:solidFill>
                        </a:rPr>
                        <a:t>F004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728417"/>
                  </a:ext>
                </a:extLst>
              </a:tr>
              <a:tr h="431671">
                <a:tc>
                  <a:txBody>
                    <a:bodyPr/>
                    <a:lstStyle/>
                    <a:p>
                      <a:pPr algn="ctr"/>
                      <a:r>
                        <a:rPr lang="en-ZA" sz="1600" b="0" i="0" dirty="0">
                          <a:solidFill>
                            <a:schemeClr val="tx1">
                              <a:lumMod val="75000"/>
                              <a:lumOff val="25000"/>
                            </a:schemeClr>
                          </a:solidFill>
                        </a:rPr>
                        <a:t>F005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7078208"/>
                  </a:ext>
                </a:extLst>
              </a:tr>
              <a:tr h="309092">
                <a:tc>
                  <a:txBody>
                    <a:bodyPr/>
                    <a:lstStyle/>
                    <a:p>
                      <a:pPr algn="ctr"/>
                      <a:r>
                        <a:rPr lang="en-ZA" sz="1600" b="0" i="0" dirty="0">
                          <a:solidFill>
                            <a:schemeClr val="tx1">
                              <a:lumMod val="75000"/>
                              <a:lumOff val="25000"/>
                            </a:schemeClr>
                          </a:solidFill>
                        </a:rPr>
                        <a:t>F006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87491">
                <a:tc>
                  <a:txBody>
                    <a:bodyPr/>
                    <a:lstStyle/>
                    <a:p>
                      <a:pPr algn="ctr"/>
                      <a:r>
                        <a:rPr lang="en-ZA" sz="1600" b="0" i="0" dirty="0">
                          <a:solidFill>
                            <a:schemeClr val="tx1">
                              <a:lumMod val="75000"/>
                              <a:lumOff val="25000"/>
                            </a:schemeClr>
                          </a:solidFill>
                        </a:rPr>
                        <a:t>F007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0">
                <a:tc>
                  <a:txBody>
                    <a:bodyPr/>
                    <a:lstStyle/>
                    <a:p>
                      <a:pPr algn="ctr"/>
                      <a:r>
                        <a:rPr lang="en-ZA" sz="1600" b="0" i="0" dirty="0">
                          <a:solidFill>
                            <a:schemeClr val="tx1">
                              <a:lumMod val="75000"/>
                              <a:lumOff val="25000"/>
                            </a:schemeClr>
                          </a:solidFill>
                        </a:rPr>
                        <a:t>F008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kern="1200" dirty="0">
                          <a:solidFill>
                            <a:schemeClr val="accent3">
                              <a:lumMod val="75000"/>
                            </a:schemeClr>
                          </a:solidFill>
                          <a:effectLst/>
                          <a:latin typeface="+mn-lt"/>
                          <a:ea typeface="+mn-ea"/>
                          <a:cs typeface="+mn-cs"/>
                        </a:rPr>
                        <a:t>✔</a:t>
                      </a:r>
                      <a:endParaRPr lang="en-ZA" sz="1600" b="0" i="0" dirty="0">
                        <a:solidFill>
                          <a:schemeClr val="tx1">
                            <a:lumMod val="75000"/>
                            <a:lumOff val="25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273035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00641E-B86B-4B04-9618-F290F97C9D41}"/>
              </a:ext>
            </a:extLst>
          </p:cNvPr>
          <p:cNvSpPr/>
          <p:nvPr/>
        </p:nvSpPr>
        <p:spPr>
          <a:xfrm>
            <a:off x="2542970" y="2721114"/>
            <a:ext cx="7106059" cy="923330"/>
          </a:xfrm>
          <a:prstGeom prst="rect">
            <a:avLst/>
          </a:prstGeom>
          <a:noFill/>
        </p:spPr>
        <p:txBody>
          <a:bodyPr wrap="square" lIns="91440" tIns="45720" rIns="91440" bIns="45720">
            <a:spAutoFit/>
          </a:bodyPr>
          <a:lstStyle/>
          <a:p>
            <a:pPr algn="ctr"/>
            <a:r>
              <a:rPr lang="en-US" sz="5400" b="1" dirty="0">
                <a:gradFill>
                  <a:gsLst>
                    <a:gs pos="15000">
                      <a:schemeClr val="bg1"/>
                    </a:gs>
                    <a:gs pos="47000">
                      <a:schemeClr val="bg1"/>
                    </a:gs>
                  </a:gsLst>
                  <a:lin ang="5400000" scaled="1"/>
                </a:gradFill>
              </a:rPr>
              <a:t>Stake Holders</a:t>
            </a:r>
            <a:endParaRPr lang="en-US" sz="4000" b="1" dirty="0">
              <a:gradFill>
                <a:gsLst>
                  <a:gs pos="15000">
                    <a:schemeClr val="bg1"/>
                  </a:gs>
                  <a:gs pos="47000">
                    <a:schemeClr val="bg1"/>
                  </a:gs>
                </a:gsLst>
                <a:lin ang="5400000" scaled="1"/>
              </a:gradFill>
            </a:endParaRPr>
          </a:p>
        </p:txBody>
      </p:sp>
    </p:spTree>
    <p:extLst>
      <p:ext uri="{BB962C8B-B14F-4D97-AF65-F5344CB8AC3E}">
        <p14:creationId xmlns:p14="http://schemas.microsoft.com/office/powerpoint/2010/main" val="33050957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3041847"/>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Stakeholders</a:t>
            </a:r>
          </a:p>
        </p:txBody>
      </p:sp>
      <p:sp>
        <p:nvSpPr>
          <p:cNvPr id="5" name="Text Placeholder 15"/>
          <p:cNvSpPr>
            <a:spLocks noGrp="1"/>
          </p:cNvSpPr>
          <p:nvPr>
            <p:ph type="body" sz="quarter" idx="12"/>
          </p:nvPr>
        </p:nvSpPr>
        <p:spPr>
          <a:xfrm>
            <a:off x="980598" y="2547878"/>
            <a:ext cx="4194628" cy="2055947"/>
          </a:xfrm>
        </p:spPr>
        <p:txBody>
          <a:bodyPr/>
          <a:lstStyle/>
          <a:p>
            <a:r>
              <a:rPr lang="en-US" sz="2400" dirty="0">
                <a:solidFill>
                  <a:schemeClr val="tx1"/>
                </a:solidFill>
              </a:rPr>
              <a:t>Internal Stakeholders/Clients </a:t>
            </a:r>
          </a:p>
          <a:p>
            <a:r>
              <a:rPr lang="en-US" dirty="0"/>
              <a:t> </a:t>
            </a:r>
            <a:r>
              <a:rPr lang="en-US" sz="2000" dirty="0">
                <a:gradFill>
                  <a:gsLst>
                    <a:gs pos="15000">
                      <a:srgbClr val="0074AF"/>
                    </a:gs>
                    <a:gs pos="47000">
                      <a:srgbClr val="0074AF"/>
                    </a:gs>
                  </a:gsLst>
                  <a:lin ang="5400000" scaled="1"/>
                </a:gra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Developing Team </a:t>
            </a:r>
          </a:p>
          <a:p>
            <a:r>
              <a:rPr lang="en-US" dirty="0"/>
              <a:t> </a:t>
            </a:r>
            <a:r>
              <a:rPr lang="en-US" sz="2000" dirty="0">
                <a:gradFill>
                  <a:gsLst>
                    <a:gs pos="15000">
                      <a:srgbClr val="0074AF"/>
                    </a:gs>
                    <a:gs pos="47000">
                      <a:srgbClr val="0074AF"/>
                    </a:gs>
                  </a:gsLst>
                  <a:lin ang="5400000" scaled="1"/>
                </a:gra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Project Coordinator</a:t>
            </a:r>
          </a:p>
          <a:p>
            <a:endParaRPr lang="en-US" dirty="0"/>
          </a:p>
        </p:txBody>
      </p:sp>
      <p:sp>
        <p:nvSpPr>
          <p:cNvPr id="2" name="Rectangle 1"/>
          <p:cNvSpPr/>
          <p:nvPr/>
        </p:nvSpPr>
        <p:spPr>
          <a:xfrm>
            <a:off x="5505450" y="2561250"/>
            <a:ext cx="6096000" cy="866904"/>
          </a:xfrm>
          <a:prstGeom prst="rect">
            <a:avLst/>
          </a:prstGeom>
        </p:spPr>
        <p:txBody>
          <a:bodyPr>
            <a:spAutoFit/>
          </a:bodyPr>
          <a:lstStyle/>
          <a:p>
            <a:r>
              <a:rPr lang="en-US" sz="2400" b="1" dirty="0"/>
              <a:t>External Stakeholders  </a:t>
            </a:r>
          </a:p>
          <a:p>
            <a:pPr marL="0" lvl="1">
              <a:lnSpc>
                <a:spcPct val="90000"/>
              </a:lnSpc>
              <a:spcBef>
                <a:spcPts val="1000"/>
              </a:spcBef>
            </a:pPr>
            <a:r>
              <a:rPr lang="en-US" sz="2000" b="1" dirty="0">
                <a:gradFill>
                  <a:gsLst>
                    <a:gs pos="15000">
                      <a:srgbClr val="0074AF"/>
                    </a:gs>
                    <a:gs pos="47000">
                      <a:srgbClr val="0074AF"/>
                    </a:gs>
                  </a:gsLst>
                  <a:lin ang="5400000" scaled="1"/>
                </a:gra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 End User </a:t>
            </a:r>
          </a:p>
        </p:txBody>
      </p:sp>
    </p:spTree>
    <p:extLst>
      <p:ext uri="{BB962C8B-B14F-4D97-AF65-F5344CB8AC3E}">
        <p14:creationId xmlns:p14="http://schemas.microsoft.com/office/powerpoint/2010/main" val="3551084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0"/>
                                        <p:tgtEl>
                                          <p:spTgt spid="2">
                                            <p:txEl>
                                              <p:pRg st="0" end="0"/>
                                            </p:txEl>
                                          </p:spTgt>
                                        </p:tgtEl>
                                      </p:cBhvr>
                                    </p:animEffect>
                                    <p:anim calcmode="lin" valueType="num">
                                      <p:cBhvr>
                                        <p:cTn id="3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1000"/>
                                        <p:tgtEl>
                                          <p:spTgt spid="2">
                                            <p:txEl>
                                              <p:pRg st="1" end="1"/>
                                            </p:txEl>
                                          </p:spTgt>
                                        </p:tgtEl>
                                      </p:cBhvr>
                                    </p:animEffect>
                                    <p:anim calcmode="lin" valueType="num">
                                      <p:cBhvr>
                                        <p:cTn id="3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00641E-B86B-4B04-9618-F290F97C9D41}"/>
              </a:ext>
            </a:extLst>
          </p:cNvPr>
          <p:cNvSpPr/>
          <p:nvPr/>
        </p:nvSpPr>
        <p:spPr>
          <a:xfrm>
            <a:off x="2542970" y="2721114"/>
            <a:ext cx="7106059" cy="923330"/>
          </a:xfrm>
          <a:prstGeom prst="rect">
            <a:avLst/>
          </a:prstGeom>
          <a:noFill/>
        </p:spPr>
        <p:txBody>
          <a:bodyPr wrap="square" lIns="91440" tIns="45720" rIns="91440" bIns="45720">
            <a:spAutoFit/>
          </a:bodyPr>
          <a:lstStyle/>
          <a:p>
            <a:pPr algn="ctr"/>
            <a:r>
              <a:rPr lang="en-US" sz="5400" b="1" dirty="0">
                <a:gradFill>
                  <a:gsLst>
                    <a:gs pos="15000">
                      <a:schemeClr val="bg1"/>
                    </a:gs>
                    <a:gs pos="47000">
                      <a:schemeClr val="bg1"/>
                    </a:gs>
                  </a:gsLst>
                  <a:lin ang="5400000" scaled="1"/>
                </a:gradFill>
              </a:rPr>
              <a:t>Prototype</a:t>
            </a:r>
            <a:endParaRPr lang="en-US" sz="4000" b="1" dirty="0">
              <a:gradFill>
                <a:gsLst>
                  <a:gs pos="15000">
                    <a:schemeClr val="bg1"/>
                  </a:gs>
                  <a:gs pos="47000">
                    <a:schemeClr val="bg1"/>
                  </a:gs>
                </a:gsLst>
                <a:lin ang="5400000" scaled="1"/>
              </a:gradFill>
            </a:endParaRPr>
          </a:p>
        </p:txBody>
      </p:sp>
    </p:spTree>
    <p:extLst>
      <p:ext uri="{BB962C8B-B14F-4D97-AF65-F5344CB8AC3E}">
        <p14:creationId xmlns:p14="http://schemas.microsoft.com/office/powerpoint/2010/main" val="2126021739"/>
      </p:ext>
    </p:extLst>
  </p:cSld>
  <p:clrMapOvr>
    <a:masterClrMapping/>
  </p:clrMapOvr>
  <mc:AlternateContent xmlns:mc="http://schemas.openxmlformats.org/markup-compatibility/2006" xmlns:p14="http://schemas.microsoft.com/office/powerpoint/2010/main">
    <mc:Choice Requires="p14">
      <p:transition p14:dur="250">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36</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89489" y="1365477"/>
            <a:ext cx="6096000" cy="590931"/>
          </a:xfrm>
        </p:spPr>
        <p:txBody>
          <a:bodyPr/>
          <a:lstStyle/>
          <a:p>
            <a:r>
              <a:rPr lang="en-US" b="1" dirty="0"/>
              <a:t>Home Page</a:t>
            </a:r>
          </a:p>
        </p:txBody>
      </p:sp>
      <p:pic>
        <p:nvPicPr>
          <p:cNvPr id="3" name="Picture 2" descr="E:\CS\CS Semester 7\FYP 1\NEW SCREENSHOTS\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63" y="2065984"/>
            <a:ext cx="9975337" cy="45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711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37</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02856" y="1452564"/>
            <a:ext cx="6096000" cy="590931"/>
          </a:xfrm>
        </p:spPr>
        <p:txBody>
          <a:bodyPr/>
          <a:lstStyle/>
          <a:p>
            <a:r>
              <a:rPr lang="en-US" b="1" dirty="0"/>
              <a:t>Login</a:t>
            </a:r>
          </a:p>
        </p:txBody>
      </p:sp>
      <p:pic>
        <p:nvPicPr>
          <p:cNvPr id="3074" name="Picture 2" descr="C:\Users\SECRET\Desktop\FYP I\PRESENTATIONS\PT SCREEN SHOTS\LOGIN POP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378" y="2380342"/>
            <a:ext cx="5696629" cy="404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849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38</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02856" y="1452564"/>
            <a:ext cx="6096000" cy="590931"/>
          </a:xfrm>
        </p:spPr>
        <p:txBody>
          <a:bodyPr/>
          <a:lstStyle/>
          <a:p>
            <a:r>
              <a:rPr lang="en-US" b="1" dirty="0"/>
              <a:t>Signup</a:t>
            </a:r>
          </a:p>
        </p:txBody>
      </p:sp>
      <p:pic>
        <p:nvPicPr>
          <p:cNvPr id="2050" name="Picture 2" descr="E:\CS\CS Semester 7\FYP 1\NEW SCREENSHOTS\Regi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74" y="2264858"/>
            <a:ext cx="9072899" cy="421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733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39</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17371" y="1394422"/>
            <a:ext cx="6096000" cy="590931"/>
          </a:xfrm>
        </p:spPr>
        <p:txBody>
          <a:bodyPr/>
          <a:lstStyle/>
          <a:p>
            <a:r>
              <a:rPr lang="en-US" b="1" dirty="0"/>
              <a:t>News Feed</a:t>
            </a:r>
          </a:p>
        </p:txBody>
      </p:sp>
      <p:pic>
        <p:nvPicPr>
          <p:cNvPr id="3075" name="Picture 3" descr="E:\CS\CS Semester 7\FYP 1\NEW SCREENSHOTS\newsfe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139" y="2171232"/>
            <a:ext cx="9231452" cy="429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973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2522742"/>
          </a:xfrm>
        </p:spPr>
        <p:txBody>
          <a:bodyPr/>
          <a:lstStyle/>
          <a:p>
            <a:pPr>
              <a:spcAft>
                <a:spcPts val="2400"/>
              </a:spcAft>
            </a:pPr>
            <a:r>
              <a:rPr lang="en-US" dirty="0"/>
              <a:t>“Data Collection”</a:t>
            </a:r>
          </a:p>
          <a:p>
            <a:pPr lvl="1"/>
            <a:r>
              <a:rPr lang="en-US" dirty="0"/>
              <a:t>Facebook Artificial Intelligence Algorithms are continuously collecting data of individuals and selling it to advertisement companies to survive in the industry. </a:t>
            </a:r>
          </a:p>
        </p:txBody>
      </p:sp>
      <p:sp>
        <p:nvSpPr>
          <p:cNvPr id="11" name="Content Placeholder 10"/>
          <p:cNvSpPr>
            <a:spLocks noGrp="1"/>
          </p:cNvSpPr>
          <p:nvPr>
            <p:ph idx="14"/>
          </p:nvPr>
        </p:nvSpPr>
        <p:spPr>
          <a:xfrm>
            <a:off x="4168631" y="2598127"/>
            <a:ext cx="3840480" cy="2250873"/>
          </a:xfrm>
        </p:spPr>
        <p:txBody>
          <a:bodyPr/>
          <a:lstStyle/>
          <a:p>
            <a:pPr>
              <a:spcAft>
                <a:spcPts val="2400"/>
              </a:spcAft>
            </a:pPr>
            <a:r>
              <a:rPr lang="en-US" dirty="0"/>
              <a:t>“Content Sharing”</a:t>
            </a:r>
          </a:p>
          <a:p>
            <a:pPr lvl="1"/>
            <a:r>
              <a:rPr lang="en-US" dirty="0"/>
              <a:t>On lower level users can share their friend’s posts or use it in some illegal work.</a:t>
            </a:r>
          </a:p>
          <a:p>
            <a:pPr lvl="1"/>
            <a:endParaRPr lang="en-US" dirty="0"/>
          </a:p>
        </p:txBody>
      </p:sp>
      <p:sp>
        <p:nvSpPr>
          <p:cNvPr id="18" name="Content Placeholder 17"/>
          <p:cNvSpPr>
            <a:spLocks noGrp="1"/>
          </p:cNvSpPr>
          <p:nvPr>
            <p:ph idx="15"/>
          </p:nvPr>
        </p:nvSpPr>
        <p:spPr>
          <a:xfrm>
            <a:off x="8158238" y="2598127"/>
            <a:ext cx="3773077" cy="1414746"/>
          </a:xfrm>
        </p:spPr>
        <p:txBody>
          <a:bodyPr/>
          <a:lstStyle/>
          <a:p>
            <a:pPr>
              <a:spcAft>
                <a:spcPts val="2400"/>
              </a:spcAft>
            </a:pPr>
            <a:r>
              <a:rPr lang="en-US" dirty="0"/>
              <a:t>“Data Ownership”</a:t>
            </a:r>
          </a:p>
          <a:p>
            <a:pPr lvl="1"/>
            <a:r>
              <a:rPr lang="en-US" dirty="0"/>
              <a:t>User has partial control on shared data </a:t>
            </a:r>
          </a:p>
        </p:txBody>
      </p:sp>
      <p:sp>
        <p:nvSpPr>
          <p:cNvPr id="14" name="Title 1"/>
          <p:cNvSpPr>
            <a:spLocks noGrp="1"/>
          </p:cNvSpPr>
          <p:nvPr>
            <p:ph type="title"/>
          </p:nvPr>
        </p:nvSpPr>
        <p:spPr/>
        <p:txBody>
          <a:bodyPr/>
          <a:lstStyle/>
          <a:p>
            <a:r>
              <a:rPr lang="en-US" dirty="0"/>
              <a:t>Example</a:t>
            </a:r>
          </a:p>
        </p:txBody>
      </p:sp>
      <p:sp>
        <p:nvSpPr>
          <p:cNvPr id="6" name="Text Placeholder 5"/>
          <p:cNvSpPr>
            <a:spLocks noGrp="1"/>
          </p:cNvSpPr>
          <p:nvPr>
            <p:ph type="body" sz="quarter" idx="16"/>
          </p:nvPr>
        </p:nvSpPr>
        <p:spPr>
          <a:xfrm>
            <a:off x="2879003" y="419100"/>
            <a:ext cx="9084398" cy="424732"/>
          </a:xfrm>
        </p:spPr>
        <p:txBody>
          <a:bodyPr/>
          <a:lstStyle/>
          <a:p>
            <a:r>
              <a:rPr lang="en-US" dirty="0"/>
              <a:t>Facebook</a:t>
            </a:r>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0.13933 -4.44444E-6 L 3.95833E-6 -4.44444E-6 " pathEditMode="relative" rAng="0" ptsTypes="AA">
                                      <p:cBhvr>
                                        <p:cTn id="26" dur="500" fill="hold"/>
                                        <p:tgtEl>
                                          <p:spTgt spid="9"/>
                                        </p:tgtEl>
                                        <p:attrNameLst>
                                          <p:attrName>ppt_x</p:attrName>
                                          <p:attrName>ppt_y</p:attrName>
                                        </p:attrNameLst>
                                      </p:cBhvr>
                                      <p:rCtr x="6966" y="0"/>
                                    </p:animMotion>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4.44444E-6 L -2.5E-6 -4.44444E-6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40</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17371" y="1394422"/>
            <a:ext cx="6096000" cy="590931"/>
          </a:xfrm>
        </p:spPr>
        <p:txBody>
          <a:bodyPr/>
          <a:lstStyle/>
          <a:p>
            <a:r>
              <a:rPr lang="en-US" b="1" dirty="0"/>
              <a:t>Post</a:t>
            </a:r>
            <a:r>
              <a:rPr lang="en-US" dirty="0"/>
              <a:t> </a:t>
            </a:r>
          </a:p>
        </p:txBody>
      </p:sp>
      <p:pic>
        <p:nvPicPr>
          <p:cNvPr id="4098" name="Picture 2" descr="E:\CS\CS Semester 7\FYP 1\NEW SCREENSHOTS\create Po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13" y="2076923"/>
            <a:ext cx="4815255" cy="24850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CS\CS Semester 7\FYP 1\NEW SCREENSHOTS\Po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439" y="2274539"/>
            <a:ext cx="4413075" cy="407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793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41</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55331" y="1441398"/>
            <a:ext cx="6096000" cy="590931"/>
          </a:xfrm>
        </p:spPr>
        <p:txBody>
          <a:bodyPr/>
          <a:lstStyle/>
          <a:p>
            <a:r>
              <a:rPr lang="en-US" b="1" dirty="0"/>
              <a:t>Chat </a:t>
            </a:r>
          </a:p>
        </p:txBody>
      </p:sp>
      <p:pic>
        <p:nvPicPr>
          <p:cNvPr id="5122" name="Picture 2" descr="E:\CS\CS Semester 7\FYP 1\NEW SCREENSHOTS\ch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641" y="2236281"/>
            <a:ext cx="8538556" cy="395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032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42</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85476" y="1330866"/>
            <a:ext cx="6096000" cy="590931"/>
          </a:xfrm>
        </p:spPr>
        <p:txBody>
          <a:bodyPr/>
          <a:lstStyle/>
          <a:p>
            <a:r>
              <a:rPr lang="en-US" b="1" dirty="0"/>
              <a:t>Profile</a:t>
            </a:r>
          </a:p>
        </p:txBody>
      </p:sp>
      <p:pic>
        <p:nvPicPr>
          <p:cNvPr id="6146" name="Picture 2" descr="E:\CS\CS Semester 7\FYP 1\NEW SCREENSHOTS\prof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117" y="2175861"/>
            <a:ext cx="8402202" cy="390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909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43</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35235" y="1401205"/>
            <a:ext cx="6096000" cy="590931"/>
          </a:xfrm>
        </p:spPr>
        <p:txBody>
          <a:bodyPr/>
          <a:lstStyle/>
          <a:p>
            <a:r>
              <a:rPr lang="en-US" b="1" dirty="0"/>
              <a:t>Friend List</a:t>
            </a:r>
          </a:p>
        </p:txBody>
      </p:sp>
      <p:pic>
        <p:nvPicPr>
          <p:cNvPr id="7170" name="Picture 2" descr="E:\CS\CS Semester 7\FYP 1\NEW SCREENSHOTS\FLM_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639" y="2066506"/>
            <a:ext cx="8846108" cy="410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938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44</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35235" y="1401205"/>
            <a:ext cx="6096000" cy="590931"/>
          </a:xfrm>
        </p:spPr>
        <p:txBody>
          <a:bodyPr/>
          <a:lstStyle/>
          <a:p>
            <a:r>
              <a:rPr lang="en-US" b="1" dirty="0"/>
              <a:t>Friend List (Categories)</a:t>
            </a:r>
          </a:p>
        </p:txBody>
      </p:sp>
      <p:pic>
        <p:nvPicPr>
          <p:cNvPr id="8194" name="Picture 2" descr="E:\CS\CS Semester 7\FYP 1\NEW SCREENSHOTS\FLM_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4" y="2021029"/>
            <a:ext cx="9593769" cy="441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3550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45</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45283" y="1411254"/>
            <a:ext cx="6096000" cy="590931"/>
          </a:xfrm>
        </p:spPr>
        <p:txBody>
          <a:bodyPr/>
          <a:lstStyle/>
          <a:p>
            <a:r>
              <a:rPr lang="en-US" b="1" dirty="0"/>
              <a:t>Feedback </a:t>
            </a:r>
          </a:p>
        </p:txBody>
      </p:sp>
      <p:pic>
        <p:nvPicPr>
          <p:cNvPr id="9218" name="Picture 2" descr="E:\CS\CS Semester 7\FYP 1\NEW SCREENSHOTS\FEEDB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757" y="2155894"/>
            <a:ext cx="8539268" cy="391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39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AE1514C-5E56-4738-A1FF-4B1CFD2A3E36}" type="slidenum">
              <a:rPr lang="en-US" smtClean="0"/>
              <a:pPr/>
              <a:t>46</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3018291" y="1449477"/>
            <a:ext cx="6096000" cy="590931"/>
          </a:xfrm>
        </p:spPr>
        <p:txBody>
          <a:bodyPr/>
          <a:lstStyle/>
          <a:p>
            <a:r>
              <a:rPr lang="en-US" b="1" dirty="0"/>
              <a:t>Statistics</a:t>
            </a:r>
          </a:p>
        </p:txBody>
      </p:sp>
      <p:pic>
        <p:nvPicPr>
          <p:cNvPr id="10242" name="Picture 2" descr="E:\CS\CS Semester 7\FYP 1\NEW SCREENSHOTS\Statis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78" y="2130513"/>
            <a:ext cx="9467064" cy="435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034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ECRET\Desktop\FYP I\PRESENTATIONS\PT SCREEN SHOTS\SOLID PO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55" y="1828800"/>
            <a:ext cx="5246802" cy="5000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5AE1514C-5E56-4738-A1FF-4B1CFD2A3E36}" type="slidenum">
              <a:rPr lang="en-US" smtClean="0"/>
              <a:pPr/>
              <a:t>47</a:t>
            </a:fld>
            <a:endParaRPr lang="en-US"/>
          </a:p>
        </p:txBody>
      </p:sp>
      <p:sp>
        <p:nvSpPr>
          <p:cNvPr id="16" name="Content Placeholder 15"/>
          <p:cNvSpPr>
            <a:spLocks noGrp="1"/>
          </p:cNvSpPr>
          <p:nvPr>
            <p:ph idx="18"/>
          </p:nvPr>
        </p:nvSpPr>
        <p:spPr>
          <a:xfrm>
            <a:off x="3207657" y="332014"/>
            <a:ext cx="5602514" cy="840230"/>
          </a:xfrm>
        </p:spPr>
        <p:txBody>
          <a:bodyPr/>
          <a:lstStyle/>
          <a:p>
            <a:r>
              <a:rPr lang="en-US" dirty="0"/>
              <a:t>Prototype</a:t>
            </a:r>
          </a:p>
        </p:txBody>
      </p:sp>
      <p:sp>
        <p:nvSpPr>
          <p:cNvPr id="21" name="Text Placeholder 20"/>
          <p:cNvSpPr>
            <a:spLocks noGrp="1"/>
          </p:cNvSpPr>
          <p:nvPr>
            <p:ph type="body" sz="quarter" idx="19"/>
          </p:nvPr>
        </p:nvSpPr>
        <p:spPr>
          <a:xfrm>
            <a:off x="2975428" y="2004106"/>
            <a:ext cx="6096000" cy="590931"/>
          </a:xfrm>
        </p:spPr>
        <p:txBody>
          <a:bodyPr/>
          <a:lstStyle/>
          <a:p>
            <a:r>
              <a:rPr lang="en-US" dirty="0"/>
              <a:t>SOLID POD’s Structure</a:t>
            </a:r>
          </a:p>
        </p:txBody>
      </p:sp>
      <p:pic>
        <p:nvPicPr>
          <p:cNvPr id="1026" name="Picture 2" descr="C:\Users\SECRET\Desktop\FYP I\PRESENTATIONS\PT SCREEN SHOTS\SOLID PO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371" y="2780391"/>
            <a:ext cx="8766628" cy="3969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985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939" y="2683428"/>
            <a:ext cx="9107555" cy="1865126"/>
          </a:xfrm>
        </p:spPr>
        <p:txBody>
          <a:bodyPr/>
          <a:lstStyle/>
          <a:p>
            <a:r>
              <a:rPr lang="en-US" dirty="0"/>
              <a:t>SNS </a:t>
            </a:r>
            <a:br>
              <a:rPr lang="en-US" dirty="0"/>
            </a:br>
            <a:r>
              <a:rPr lang="en-US" sz="4800" dirty="0"/>
              <a:t>Social Network using SOLID</a:t>
            </a:r>
            <a:endParaRPr lang="en-US" sz="7200" dirty="0"/>
          </a:p>
        </p:txBody>
      </p:sp>
      <p:sp>
        <p:nvSpPr>
          <p:cNvPr id="4" name="Title 6">
            <a:extLst>
              <a:ext uri="{FF2B5EF4-FFF2-40B4-BE49-F238E27FC236}">
                <a16:creationId xmlns:a16="http://schemas.microsoft.com/office/drawing/2014/main" id="{34BDD74C-5263-464C-AA3C-D945D23978FF}"/>
              </a:ext>
            </a:extLst>
          </p:cNvPr>
          <p:cNvSpPr txBox="1">
            <a:spLocks/>
          </p:cNvSpPr>
          <p:nvPr/>
        </p:nvSpPr>
        <p:spPr>
          <a:xfrm>
            <a:off x="4433852" y="4256429"/>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dirty="0"/>
              <a:t>THANK YOU</a:t>
            </a:r>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944881" y="2951827"/>
            <a:ext cx="4332514" cy="480131"/>
          </a:xfrm>
        </p:spPr>
        <p:txBody>
          <a:bodyPr/>
          <a:lstStyle/>
          <a:p>
            <a:r>
              <a:rPr lang="en-US" b="1" dirty="0"/>
              <a:t>SOLID Architecture</a:t>
            </a:r>
          </a:p>
        </p:txBody>
      </p:sp>
      <p:sp>
        <p:nvSpPr>
          <p:cNvPr id="15" name="Text Placeholder 14"/>
          <p:cNvSpPr>
            <a:spLocks noGrp="1"/>
          </p:cNvSpPr>
          <p:nvPr>
            <p:ph type="body" sz="quarter" idx="11"/>
          </p:nvPr>
        </p:nvSpPr>
        <p:spPr>
          <a:xfrm>
            <a:off x="5836920" y="449580"/>
            <a:ext cx="5671764" cy="923330"/>
          </a:xfrm>
        </p:spPr>
        <p:txBody>
          <a:bodyPr/>
          <a:lstStyle/>
          <a:p>
            <a:pPr algn="just"/>
            <a:r>
              <a:rPr lang="en-US" sz="2000" b="0" dirty="0"/>
              <a:t>Solid is an exciting new project led by Prof. Tim Berners-Lee, inventor of the World Wide Web, taking place at MIT. </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Proposed Solution</a:t>
            </a:r>
          </a:p>
        </p:txBody>
      </p:sp>
      <p:sp>
        <p:nvSpPr>
          <p:cNvPr id="21" name="Text Placeholder 20"/>
          <p:cNvSpPr>
            <a:spLocks noGrp="1"/>
          </p:cNvSpPr>
          <p:nvPr>
            <p:ph type="body" sz="quarter" idx="12"/>
          </p:nvPr>
        </p:nvSpPr>
        <p:spPr>
          <a:xfrm>
            <a:off x="5867400" y="2645218"/>
            <a:ext cx="5671764" cy="701731"/>
          </a:xfrm>
        </p:spPr>
        <p:txBody>
          <a:bodyPr/>
          <a:lstStyle/>
          <a:p>
            <a:pPr algn="just"/>
            <a:r>
              <a:rPr lang="en-US" b="0" dirty="0"/>
              <a:t>User can apply permission to the shared content.</a:t>
            </a:r>
          </a:p>
        </p:txBody>
      </p:sp>
      <p:sp>
        <p:nvSpPr>
          <p:cNvPr id="22" name="Text Placeholder 21"/>
          <p:cNvSpPr>
            <a:spLocks noGrp="1"/>
          </p:cNvSpPr>
          <p:nvPr>
            <p:ph type="body" sz="quarter" idx="13"/>
          </p:nvPr>
        </p:nvSpPr>
        <p:spPr>
          <a:xfrm>
            <a:off x="5882640" y="4341256"/>
            <a:ext cx="5671764" cy="1311128"/>
          </a:xfrm>
        </p:spPr>
        <p:txBody>
          <a:bodyPr/>
          <a:lstStyle/>
          <a:p>
            <a:pPr algn="just"/>
            <a:r>
              <a:rPr lang="en-US" b="0" dirty="0"/>
              <a:t>The project aims to radically change the way Web applications work today, resulting in true data ownership as well as improved privacy.</a:t>
            </a:r>
          </a:p>
        </p:txBody>
      </p:sp>
    </p:spTree>
    <p:extLst>
      <p:ext uri="{BB962C8B-B14F-4D97-AF65-F5344CB8AC3E}">
        <p14:creationId xmlns:p14="http://schemas.microsoft.com/office/powerpoint/2010/main" val="22449535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childTnLst>
                          </p:cTn>
                        </p:par>
                        <p:par>
                          <p:cTn id="23" fill="hold">
                            <p:stCondLst>
                              <p:cond delay="3250"/>
                            </p:stCondLst>
                            <p:childTnLst>
                              <p:par>
                                <p:cTn id="24" presetID="10" presetClass="entr" presetSubtype="0"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4"/>
          </p:nvPr>
        </p:nvSpPr>
        <p:spPr>
          <a:xfrm>
            <a:off x="2483635" y="3493674"/>
            <a:ext cx="2377440" cy="646331"/>
          </a:xfrm>
        </p:spPr>
        <p:txBody>
          <a:bodyPr/>
          <a:lstStyle/>
          <a:p>
            <a:r>
              <a:rPr lang="en-US" sz="2000" dirty="0">
                <a:effectLst>
                  <a:outerShdw blurRad="38100" dist="38100" dir="2700000" algn="tl">
                    <a:srgbClr val="000000">
                      <a:alpha val="43137"/>
                    </a:srgbClr>
                  </a:outerShdw>
                </a:effectLst>
              </a:rPr>
              <a:t>True data ownership</a:t>
            </a:r>
          </a:p>
        </p:txBody>
      </p:sp>
      <p:sp>
        <p:nvSpPr>
          <p:cNvPr id="8" name="Content Placeholder 7"/>
          <p:cNvSpPr>
            <a:spLocks noGrp="1"/>
          </p:cNvSpPr>
          <p:nvPr>
            <p:ph idx="15"/>
          </p:nvPr>
        </p:nvSpPr>
        <p:spPr>
          <a:xfrm>
            <a:off x="4898612" y="3493674"/>
            <a:ext cx="2377440" cy="369332"/>
          </a:xfrm>
        </p:spPr>
        <p:txBody>
          <a:bodyPr/>
          <a:lstStyle/>
          <a:p>
            <a:r>
              <a:rPr lang="en-US" sz="2000" dirty="0">
                <a:effectLst>
                  <a:outerShdw blurRad="38100" dist="38100" dir="2700000" algn="tl">
                    <a:srgbClr val="000000">
                      <a:alpha val="43137"/>
                    </a:srgbClr>
                  </a:outerShdw>
                </a:effectLst>
              </a:rPr>
              <a:t>Modular design</a:t>
            </a:r>
          </a:p>
        </p:txBody>
      </p:sp>
      <p:sp>
        <p:nvSpPr>
          <p:cNvPr id="9" name="Content Placeholder 8"/>
          <p:cNvSpPr>
            <a:spLocks noGrp="1"/>
          </p:cNvSpPr>
          <p:nvPr>
            <p:ph idx="16"/>
          </p:nvPr>
        </p:nvSpPr>
        <p:spPr>
          <a:xfrm>
            <a:off x="7313589" y="3493674"/>
            <a:ext cx="2377440" cy="646331"/>
          </a:xfrm>
        </p:spPr>
        <p:txBody>
          <a:bodyPr/>
          <a:lstStyle/>
          <a:p>
            <a:r>
              <a:rPr lang="en-US" sz="2000" dirty="0">
                <a:effectLst>
                  <a:outerShdw blurRad="38100" dist="38100" dir="2700000" algn="tl">
                    <a:srgbClr val="000000">
                      <a:alpha val="43137"/>
                    </a:srgbClr>
                  </a:outerShdw>
                </a:effectLst>
              </a:rPr>
              <a:t>Reusing existing data</a:t>
            </a:r>
          </a:p>
        </p:txBody>
      </p:sp>
      <p:sp>
        <p:nvSpPr>
          <p:cNvPr id="5" name="Text Placeholder 4"/>
          <p:cNvSpPr>
            <a:spLocks noGrp="1"/>
          </p:cNvSpPr>
          <p:nvPr>
            <p:ph type="body" sz="quarter" idx="13"/>
          </p:nvPr>
        </p:nvSpPr>
        <p:spPr>
          <a:xfrm>
            <a:off x="0" y="470361"/>
            <a:ext cx="12192000" cy="978729"/>
          </a:xfrm>
        </p:spPr>
        <p:txBody>
          <a:bodyPr/>
          <a:lstStyle/>
          <a:p>
            <a:r>
              <a:rPr lang="en-US" dirty="0"/>
              <a:t>SOLID</a:t>
            </a:r>
            <a:br>
              <a:rPr lang="en-US" dirty="0"/>
            </a:br>
            <a:r>
              <a:rPr lang="en-US" u="sng" dirty="0"/>
              <a:t>So</a:t>
            </a:r>
            <a:r>
              <a:rPr lang="en-US" dirty="0"/>
              <a:t>cially </a:t>
            </a:r>
            <a:r>
              <a:rPr lang="en-US" u="sng" dirty="0"/>
              <a:t>Li</a:t>
            </a:r>
            <a:r>
              <a:rPr lang="en-US" dirty="0"/>
              <a:t>nked </a:t>
            </a:r>
            <a:r>
              <a:rPr lang="en-US" u="sng" dirty="0"/>
              <a:t>D</a:t>
            </a:r>
            <a:r>
              <a:rPr lang="en-US" dirty="0"/>
              <a:t>ata</a:t>
            </a:r>
          </a:p>
        </p:txBody>
      </p:sp>
      <p:sp>
        <p:nvSpPr>
          <p:cNvPr id="48" name="Content Placeholder 47"/>
          <p:cNvSpPr>
            <a:spLocks noGrp="1"/>
          </p:cNvSpPr>
          <p:nvPr>
            <p:ph idx="19"/>
          </p:nvPr>
        </p:nvSpPr>
        <p:spPr/>
        <p:txBody>
          <a:bodyPr/>
          <a:lstStyle/>
          <a:p>
            <a:r>
              <a:rPr lang="en-US" dirty="0"/>
              <a:t>1</a:t>
            </a:r>
          </a:p>
        </p:txBody>
      </p:sp>
      <p:sp>
        <p:nvSpPr>
          <p:cNvPr id="49" name="Content Placeholder 48"/>
          <p:cNvSpPr>
            <a:spLocks noGrp="1"/>
          </p:cNvSpPr>
          <p:nvPr>
            <p:ph idx="20"/>
          </p:nvPr>
        </p:nvSpPr>
        <p:spPr/>
        <p:txBody>
          <a:bodyPr/>
          <a:lstStyle/>
          <a:p>
            <a:r>
              <a:rPr lang="en-US" dirty="0"/>
              <a:t>2</a:t>
            </a:r>
          </a:p>
        </p:txBody>
      </p:sp>
      <p:sp>
        <p:nvSpPr>
          <p:cNvPr id="50" name="Content Placeholder 49"/>
          <p:cNvSpPr>
            <a:spLocks noGrp="1"/>
          </p:cNvSpPr>
          <p:nvPr>
            <p:ph idx="21"/>
          </p:nvPr>
        </p:nvSpPr>
        <p:spPr/>
        <p:txBody>
          <a:bodyPr/>
          <a:lstStyle/>
          <a:p>
            <a:r>
              <a:rPr lang="en-US" dirty="0"/>
              <a:t>3</a:t>
            </a:r>
          </a:p>
        </p:txBody>
      </p:sp>
    </p:spTree>
    <p:extLst>
      <p:ext uri="{BB962C8B-B14F-4D97-AF65-F5344CB8AC3E}">
        <p14:creationId xmlns:p14="http://schemas.microsoft.com/office/powerpoint/2010/main" val="216125690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646331"/>
          </a:xfrm>
        </p:spPr>
        <p:txBody>
          <a:bodyPr/>
          <a:lstStyle/>
          <a:p>
            <a:r>
              <a:rPr lang="en-US" sz="4000" dirty="0">
                <a:gradFill>
                  <a:gsLst>
                    <a:gs pos="15000">
                      <a:schemeClr val="bg1"/>
                    </a:gs>
                    <a:gs pos="47000">
                      <a:schemeClr val="bg1"/>
                    </a:gs>
                  </a:gsLst>
                  <a:lin ang="5400000" scaled="1"/>
                </a:gradFill>
              </a:rPr>
              <a:t>Comparison</a:t>
            </a:r>
            <a:endParaRPr lang="en-US" sz="4000" dirty="0"/>
          </a:p>
        </p:txBody>
      </p:sp>
      <p:sp>
        <p:nvSpPr>
          <p:cNvPr id="12" name="Text Placeholder 11"/>
          <p:cNvSpPr>
            <a:spLocks noGrp="1"/>
          </p:cNvSpPr>
          <p:nvPr>
            <p:ph type="body" sz="quarter" idx="12"/>
          </p:nvPr>
        </p:nvSpPr>
        <p:spPr>
          <a:xfrm>
            <a:off x="5932350" y="798975"/>
            <a:ext cx="519694" cy="1200329"/>
          </a:xfrm>
        </p:spPr>
        <p:txBody>
          <a:bodyPr/>
          <a:lstStyle/>
          <a:p>
            <a:r>
              <a:rPr lang="en-US" dirty="0"/>
              <a:t>!</a:t>
            </a:r>
          </a:p>
        </p:txBody>
      </p:sp>
      <p:sp>
        <p:nvSpPr>
          <p:cNvPr id="18" name="Text Placeholder 13"/>
          <p:cNvSpPr>
            <a:spLocks noGrp="1"/>
          </p:cNvSpPr>
          <p:nvPr>
            <p:ph type="body" sz="quarter" idx="10"/>
          </p:nvPr>
        </p:nvSpPr>
        <p:spPr>
          <a:xfrm>
            <a:off x="0" y="1559335"/>
            <a:ext cx="4332514" cy="480131"/>
          </a:xfrm>
        </p:spPr>
        <p:txBody>
          <a:bodyPr/>
          <a:lstStyle/>
          <a:p>
            <a:r>
              <a:rPr lang="en-US" sz="2800" b="0" dirty="0">
                <a:latin typeface="+mj-lt"/>
              </a:rPr>
              <a:t>Other Web Applications</a:t>
            </a:r>
          </a:p>
        </p:txBody>
      </p:sp>
      <p:sp>
        <p:nvSpPr>
          <p:cNvPr id="19" name="Text Placeholder 13"/>
          <p:cNvSpPr>
            <a:spLocks noGrp="1"/>
          </p:cNvSpPr>
          <p:nvPr>
            <p:ph type="body" sz="quarter" idx="10"/>
          </p:nvPr>
        </p:nvSpPr>
        <p:spPr>
          <a:xfrm>
            <a:off x="7859486" y="1386911"/>
            <a:ext cx="4332514" cy="867930"/>
          </a:xfrm>
        </p:spPr>
        <p:txBody>
          <a:bodyPr/>
          <a:lstStyle/>
          <a:p>
            <a:r>
              <a:rPr lang="en-US" sz="2800" b="0" dirty="0">
                <a:latin typeface="+mj-lt"/>
              </a:rPr>
              <a:t>SOLID based Web Applications</a:t>
            </a:r>
          </a:p>
        </p:txBody>
      </p:sp>
      <p:pic>
        <p:nvPicPr>
          <p:cNvPr id="2056" name="Picture 8" descr="C:\Users\SECRET\Desktop\FYP I\decenterlaiz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464" y="1934202"/>
            <a:ext cx="4644231" cy="49256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192200" y="2467673"/>
            <a:ext cx="0" cy="398813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12986" y="1878892"/>
            <a:ext cx="5853975" cy="4576916"/>
            <a:chOff x="198482" y="2278405"/>
            <a:chExt cx="5853975" cy="4576916"/>
          </a:xfrm>
        </p:grpSpPr>
        <p:pic>
          <p:nvPicPr>
            <p:cNvPr id="2057" name="Picture 9" descr="C:\Users\SECRET\Desktop\FYP I\centerlaiz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511" y="3140379"/>
              <a:ext cx="3502660" cy="37149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98482" y="2278405"/>
              <a:ext cx="5853975" cy="3959863"/>
              <a:chOff x="198482" y="2278405"/>
              <a:chExt cx="5853975" cy="3959863"/>
            </a:xfrm>
          </p:grpSpPr>
          <p:sp>
            <p:nvSpPr>
              <p:cNvPr id="2" name="Cloud 1"/>
              <p:cNvSpPr/>
              <p:nvPr/>
            </p:nvSpPr>
            <p:spPr>
              <a:xfrm>
                <a:off x="198482" y="3016896"/>
                <a:ext cx="2061029" cy="109844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FACEBOOK</a:t>
                </a:r>
                <a:r>
                  <a:rPr lang="en-US" sz="1600" b="1" dirty="0"/>
                  <a:t> </a:t>
                </a:r>
                <a:r>
                  <a:rPr lang="en-US" sz="1600" b="1" dirty="0">
                    <a:solidFill>
                      <a:schemeClr val="tx1"/>
                    </a:solidFill>
                  </a:rPr>
                  <a:t>SERVER</a:t>
                </a:r>
              </a:p>
            </p:txBody>
          </p:sp>
          <p:sp>
            <p:nvSpPr>
              <p:cNvPr id="20" name="Cloud 19"/>
              <p:cNvSpPr/>
              <p:nvPr/>
            </p:nvSpPr>
            <p:spPr>
              <a:xfrm>
                <a:off x="4083282" y="2278405"/>
                <a:ext cx="1688556" cy="94604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LINKED IN SERVER</a:t>
                </a:r>
              </a:p>
            </p:txBody>
          </p:sp>
          <p:sp>
            <p:nvSpPr>
              <p:cNvPr id="3" name="Curved Left Arrow 2"/>
              <p:cNvSpPr/>
              <p:nvPr/>
            </p:nvSpPr>
            <p:spPr>
              <a:xfrm rot="17533635">
                <a:off x="2217440" y="2242833"/>
                <a:ext cx="690281" cy="1456586"/>
              </a:xfrm>
              <a:prstGeom prst="curvedLeftArrow">
                <a:avLst>
                  <a:gd name="adj1" fmla="val 26647"/>
                  <a:gd name="adj2" fmla="val 60754"/>
                  <a:gd name="adj3" fmla="val 488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rot="8603465">
                <a:off x="1140225" y="4030162"/>
                <a:ext cx="690281" cy="1456586"/>
              </a:xfrm>
              <a:prstGeom prst="curvedLeftArrow">
                <a:avLst>
                  <a:gd name="adj1" fmla="val 26647"/>
                  <a:gd name="adj2" fmla="val 60754"/>
                  <a:gd name="adj3" fmla="val 488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906818">
                <a:off x="5491220" y="2971126"/>
                <a:ext cx="561237" cy="1196569"/>
              </a:xfrm>
              <a:prstGeom prst="curvedLeftArrow">
                <a:avLst>
                  <a:gd name="adj1" fmla="val 26647"/>
                  <a:gd name="adj2" fmla="val 60754"/>
                  <a:gd name="adj3" fmla="val 488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11332881">
                <a:off x="3578137" y="2566903"/>
                <a:ext cx="554842" cy="1123491"/>
              </a:xfrm>
              <a:prstGeom prst="curvedLeftArrow">
                <a:avLst>
                  <a:gd name="adj1" fmla="val 26647"/>
                  <a:gd name="adj2" fmla="val 60754"/>
                  <a:gd name="adj3" fmla="val 488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loud 20"/>
              <p:cNvSpPr/>
              <p:nvPr/>
            </p:nvSpPr>
            <p:spPr>
              <a:xfrm>
                <a:off x="4599823" y="4758455"/>
                <a:ext cx="1250637" cy="70709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DOODLE</a:t>
                </a:r>
              </a:p>
              <a:p>
                <a:pPr algn="ctr"/>
                <a:r>
                  <a:rPr lang="en-US" sz="1100" b="1" dirty="0">
                    <a:solidFill>
                      <a:schemeClr val="tx1"/>
                    </a:solidFill>
                  </a:rPr>
                  <a:t>SERVER</a:t>
                </a:r>
              </a:p>
            </p:txBody>
          </p:sp>
          <p:sp>
            <p:nvSpPr>
              <p:cNvPr id="22" name="Curved Left Arrow 21"/>
              <p:cNvSpPr/>
              <p:nvPr/>
            </p:nvSpPr>
            <p:spPr>
              <a:xfrm rot="906818">
                <a:off x="5596248" y="5323643"/>
                <a:ext cx="366054" cy="914625"/>
              </a:xfrm>
              <a:prstGeom prst="curvedLeftArrow">
                <a:avLst>
                  <a:gd name="adj1" fmla="val 26647"/>
                  <a:gd name="adj2" fmla="val 60754"/>
                  <a:gd name="adj3" fmla="val 488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13522903">
                <a:off x="4033352" y="4706633"/>
                <a:ext cx="366054" cy="914625"/>
              </a:xfrm>
              <a:prstGeom prst="curvedLeftArrow">
                <a:avLst>
                  <a:gd name="adj1" fmla="val 26647"/>
                  <a:gd name="adj2" fmla="val 60754"/>
                  <a:gd name="adj3" fmla="val 488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93707903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5" presetID="16" presetClass="entr" presetSubtype="4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500"/>
                                        <p:tgtEl>
                                          <p:spTgt spid="7"/>
                                        </p:tgtEl>
                                      </p:cBhvr>
                                    </p:animEffec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00641E-B86B-4B04-9618-F290F97C9D41}"/>
              </a:ext>
            </a:extLst>
          </p:cNvPr>
          <p:cNvSpPr/>
          <p:nvPr/>
        </p:nvSpPr>
        <p:spPr>
          <a:xfrm>
            <a:off x="2542970" y="2721114"/>
            <a:ext cx="7106059" cy="923330"/>
          </a:xfrm>
          <a:prstGeom prst="rect">
            <a:avLst/>
          </a:prstGeom>
          <a:noFill/>
        </p:spPr>
        <p:txBody>
          <a:bodyPr wrap="square" lIns="91440" tIns="45720" rIns="91440" bIns="45720">
            <a:spAutoFit/>
          </a:bodyPr>
          <a:lstStyle/>
          <a:p>
            <a:pPr algn="ctr"/>
            <a:r>
              <a:rPr lang="en-US" sz="5400" b="1" dirty="0">
                <a:gradFill>
                  <a:gsLst>
                    <a:gs pos="15000">
                      <a:schemeClr val="bg1"/>
                    </a:gs>
                    <a:gs pos="47000">
                      <a:schemeClr val="bg1"/>
                    </a:gs>
                  </a:gsLst>
                  <a:lin ang="5400000" scaled="1"/>
                </a:gradFill>
              </a:rPr>
              <a:t>Our Solution</a:t>
            </a:r>
            <a:endParaRPr lang="en-US" sz="4000" b="1" dirty="0">
              <a:gradFill>
                <a:gsLst>
                  <a:gs pos="15000">
                    <a:schemeClr val="bg1"/>
                  </a:gs>
                  <a:gs pos="47000">
                    <a:schemeClr val="bg1"/>
                  </a:gs>
                </a:gsLst>
                <a:lin ang="5400000" scaled="1"/>
              </a:gradFill>
            </a:endParaRPr>
          </a:p>
        </p:txBody>
      </p:sp>
      <p:sp>
        <p:nvSpPr>
          <p:cNvPr id="11" name="Rectangle 10">
            <a:extLst>
              <a:ext uri="{FF2B5EF4-FFF2-40B4-BE49-F238E27FC236}">
                <a16:creationId xmlns:a16="http://schemas.microsoft.com/office/drawing/2014/main" id="{F5785723-0D41-4805-A2E4-7955EF4D8FE0}"/>
              </a:ext>
            </a:extLst>
          </p:cNvPr>
          <p:cNvSpPr/>
          <p:nvPr/>
        </p:nvSpPr>
        <p:spPr>
          <a:xfrm>
            <a:off x="2542970" y="3429000"/>
            <a:ext cx="7106059" cy="523220"/>
          </a:xfrm>
          <a:prstGeom prst="rect">
            <a:avLst/>
          </a:prstGeom>
          <a:noFill/>
        </p:spPr>
        <p:txBody>
          <a:bodyPr wrap="square" lIns="91440" tIns="45720" rIns="91440" bIns="45720">
            <a:spAutoFit/>
          </a:bodyPr>
          <a:lstStyle/>
          <a:p>
            <a:pPr algn="ctr"/>
            <a:r>
              <a:rPr lang="en-US" sz="2800" b="1" dirty="0">
                <a:gradFill>
                  <a:gsLst>
                    <a:gs pos="15000">
                      <a:schemeClr val="bg1"/>
                    </a:gs>
                    <a:gs pos="47000">
                      <a:schemeClr val="bg1"/>
                    </a:gs>
                  </a:gsLst>
                  <a:lin ang="5400000" scaled="1"/>
                </a:gradFill>
              </a:rPr>
              <a:t>Web Based Social Network using SOLID</a:t>
            </a:r>
            <a:endParaRPr lang="en-US" b="1" dirty="0">
              <a:gradFill>
                <a:gsLst>
                  <a:gs pos="15000">
                    <a:schemeClr val="bg1"/>
                  </a:gs>
                  <a:gs pos="47000">
                    <a:schemeClr val="bg1"/>
                  </a:gs>
                </a:gsLst>
                <a:lin ang="5400000" scaled="1"/>
              </a:gradFill>
            </a:endParaRPr>
          </a:p>
        </p:txBody>
      </p:sp>
    </p:spTree>
    <p:extLst>
      <p:ext uri="{BB962C8B-B14F-4D97-AF65-F5344CB8AC3E}">
        <p14:creationId xmlns:p14="http://schemas.microsoft.com/office/powerpoint/2010/main" val="84898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275958" y="327785"/>
            <a:ext cx="3714478" cy="646331"/>
          </a:xfrm>
        </p:spPr>
        <p:txBody>
          <a:bodyPr/>
          <a:lstStyle/>
          <a:p>
            <a:r>
              <a:rPr lang="en-US" sz="4000" dirty="0"/>
              <a:t>Block Diagram</a:t>
            </a:r>
          </a:p>
        </p:txBody>
      </p:sp>
      <p:pic>
        <p:nvPicPr>
          <p:cNvPr id="4" name="Picture 2" descr="E:\CS\CS Semester 7\FYP 1\PT SCREEN SHOTS\block diagram.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79752" y="2147555"/>
            <a:ext cx="9652000" cy="4488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16401425">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1_tf16401425">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tf16401425</Template>
  <TotalTime>1958</TotalTime>
  <Words>2403</Words>
  <Application>Microsoft Office PowerPoint</Application>
  <PresentationFormat>Widescreen</PresentationFormat>
  <Paragraphs>511</Paragraphs>
  <Slides>48</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Arial Black</vt:lpstr>
      <vt:lpstr>Calibri</vt:lpstr>
      <vt:lpstr>Segoe UI</vt:lpstr>
      <vt:lpstr>Segoe UI Black</vt:lpstr>
      <vt:lpstr>Segoe UI Light</vt:lpstr>
      <vt:lpstr>Segoe UI Semibold</vt:lpstr>
      <vt:lpstr>Segoe UI Semilight</vt:lpstr>
      <vt:lpstr>Wingdings</vt:lpstr>
      <vt:lpstr>tf16401425</vt:lpstr>
      <vt:lpstr>1_tf16401425</vt:lpstr>
      <vt:lpstr>SNS</vt:lpstr>
      <vt:lpstr>PowerPoint Presentation</vt:lpstr>
      <vt:lpstr>Problem Statement</vt:lpstr>
      <vt:lpstr>Example</vt:lpstr>
      <vt:lpstr>Proposed Solution</vt:lpstr>
      <vt:lpstr>PowerPoint Presentation</vt:lpstr>
      <vt:lpstr>PowerPoint Presentation</vt:lpstr>
      <vt:lpstr>PowerPoint Presentation</vt:lpstr>
      <vt:lpstr>PowerPoint Presentation</vt:lpstr>
      <vt:lpstr>PowerPoint Presentation</vt:lpstr>
      <vt:lpstr>Features</vt:lpstr>
      <vt:lpstr>Features</vt:lpstr>
      <vt:lpstr>Functional Requirements</vt:lpstr>
      <vt:lpstr>Functional Requirements</vt:lpstr>
      <vt:lpstr>Functional Requirements</vt:lpstr>
      <vt:lpstr>Functional Requirements</vt:lpstr>
      <vt:lpstr>Functional Requirements</vt:lpstr>
      <vt:lpstr>Functional Requirements</vt:lpstr>
      <vt:lpstr>Functional Requirements</vt:lpstr>
      <vt:lpstr>Functional Requirements</vt:lpstr>
      <vt:lpstr>Functional Requirements</vt:lpstr>
      <vt:lpstr>Non Functional Requirements</vt:lpstr>
      <vt:lpstr>Constraints</vt:lpstr>
      <vt:lpstr>PowerPoint Presentation</vt:lpstr>
      <vt:lpstr>Benchmarking</vt:lpstr>
      <vt:lpstr>PowerPoint Presentation</vt:lpstr>
      <vt:lpstr>PowerPoint Presentation</vt:lpstr>
      <vt:lpstr>PowerPoint Presentation</vt:lpstr>
      <vt:lpstr>PowerPoint Presentation</vt:lpstr>
      <vt:lpstr>PowerPoint Presentation</vt:lpstr>
      <vt:lpstr>PowerPoint Presentation</vt:lpstr>
      <vt:lpstr>Traceability</vt:lpstr>
      <vt:lpstr>PowerPoint Presentation</vt:lpstr>
      <vt:lpstr>Stakeholders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SNS  Social Network using SOLID</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creator>SECRET</dc:creator>
  <cp:lastModifiedBy>Al Zeeshan</cp:lastModifiedBy>
  <cp:revision>148</cp:revision>
  <dcterms:created xsi:type="dcterms:W3CDTF">2019-10-05T06:10:22Z</dcterms:created>
  <dcterms:modified xsi:type="dcterms:W3CDTF">2020-01-01T08:10:15Z</dcterms:modified>
</cp:coreProperties>
</file>